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1"/>
  </p:sldMasterIdLst>
  <p:notesMasterIdLst>
    <p:notesMasterId r:id="rId18"/>
  </p:notesMasterIdLst>
  <p:handoutMasterIdLst>
    <p:handoutMasterId r:id="rId19"/>
  </p:handoutMasterIdLst>
  <p:sldIdLst>
    <p:sldId id="256" r:id="rId2"/>
    <p:sldId id="265" r:id="rId3"/>
    <p:sldId id="275" r:id="rId4"/>
    <p:sldId id="263" r:id="rId5"/>
    <p:sldId id="276" r:id="rId6"/>
    <p:sldId id="287" r:id="rId7"/>
    <p:sldId id="278" r:id="rId8"/>
    <p:sldId id="279" r:id="rId9"/>
    <p:sldId id="281" r:id="rId10"/>
    <p:sldId id="280" r:id="rId11"/>
    <p:sldId id="282" r:id="rId12"/>
    <p:sldId id="283" r:id="rId13"/>
    <p:sldId id="284" r:id="rId14"/>
    <p:sldId id="285" r:id="rId15"/>
    <p:sldId id="286" r:id="rId16"/>
    <p:sldId id="270" r:id="rId17"/>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06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1"/>
    <p:restoredTop sz="94565"/>
  </p:normalViewPr>
  <p:slideViewPr>
    <p:cSldViewPr snapToGrid="0" snapToObjects="1">
      <p:cViewPr varScale="1">
        <p:scale>
          <a:sx n="130" d="100"/>
          <a:sy n="130" d="100"/>
        </p:scale>
        <p:origin x="456" y="114"/>
      </p:cViewPr>
      <p:guideLst/>
    </p:cSldViewPr>
  </p:slideViewPr>
  <p:notesTextViewPr>
    <p:cViewPr>
      <p:scale>
        <a:sx n="1" d="1"/>
        <a:sy n="1" d="1"/>
      </p:scale>
      <p:origin x="0" y="0"/>
    </p:cViewPr>
  </p:notesTextViewPr>
  <p:notesViewPr>
    <p:cSldViewPr snapToGrid="0" snapToObjects="1">
      <p:cViewPr varScale="1">
        <p:scale>
          <a:sx n="86" d="100"/>
          <a:sy n="86" d="100"/>
        </p:scale>
        <p:origin x="238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2C0890-31B7-2941-9924-5642D28D6723}" type="datetimeFigureOut">
              <a:rPr lang="en-US" smtClean="0"/>
              <a:t>5/28/2019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C8451D-E932-ED40-9005-BD34803402E3}" type="slidenum">
              <a:rPr lang="en-US" smtClean="0"/>
              <a:t>‹#›</a:t>
            </a:fld>
            <a:endParaRPr lang="en-US"/>
          </a:p>
        </p:txBody>
      </p:sp>
    </p:spTree>
    <p:extLst>
      <p:ext uri="{BB962C8B-B14F-4D97-AF65-F5344CB8AC3E}">
        <p14:creationId xmlns:p14="http://schemas.microsoft.com/office/powerpoint/2010/main" val="2027169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5118E-BA6F-BB43-9917-4069500B58EB}" type="datetimeFigureOut">
              <a:rPr lang="en-US" smtClean="0"/>
              <a:t>5/28/2019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EDEE6-97BB-6D4F-8B84-AC5A03218C37}" type="slidenum">
              <a:rPr lang="en-US" smtClean="0"/>
              <a:t>‹#›</a:t>
            </a:fld>
            <a:endParaRPr lang="en-US"/>
          </a:p>
        </p:txBody>
      </p:sp>
    </p:spTree>
    <p:extLst>
      <p:ext uri="{BB962C8B-B14F-4D97-AF65-F5344CB8AC3E}">
        <p14:creationId xmlns:p14="http://schemas.microsoft.com/office/powerpoint/2010/main" val="116366349"/>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EDEE6-97BB-6D4F-8B84-AC5A03218C37}" type="slidenum">
              <a:rPr lang="en-US" smtClean="0"/>
              <a:t>1</a:t>
            </a:fld>
            <a:endParaRPr lang="en-US"/>
          </a:p>
        </p:txBody>
      </p:sp>
    </p:spTree>
    <p:extLst>
      <p:ext uri="{BB962C8B-B14F-4D97-AF65-F5344CB8AC3E}">
        <p14:creationId xmlns:p14="http://schemas.microsoft.com/office/powerpoint/2010/main" val="1999047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Focus on project task</a:t>
            </a:r>
            <a:r>
              <a:rPr lang="en-US" baseline="0" dirty="0"/>
              <a:t> completion approach to WZTC has not required significant attention to the data requirements listed on previous slide.  This approach results in uncoordinated traffic control set ups (see photo of shortest </a:t>
            </a:r>
            <a:r>
              <a:rPr lang="en-US" baseline="0" dirty="0" err="1"/>
              <a:t>wz</a:t>
            </a:r>
            <a:r>
              <a:rPr lang="en-US" baseline="0" dirty="0"/>
              <a:t> ever) when task-oriented WZTC is overlapped onto one another.  </a:t>
            </a:r>
          </a:p>
          <a:p>
            <a:endParaRPr lang="en-US" baseline="0" dirty="0"/>
          </a:p>
          <a:p>
            <a:r>
              <a:rPr lang="en-US" baseline="0" dirty="0"/>
              <a:t>Device inconsistencies include use of different types of channelizing devices, sometimes used to convey travel path different than what is conveyed by pavement markings, other times they are simply stored off to the side and not intended to be followed.  Also includes incorrect device installation (i.e., upside down sign)</a:t>
            </a:r>
          </a:p>
          <a:p>
            <a:endParaRPr lang="en-US" baseline="0" dirty="0"/>
          </a:p>
          <a:p>
            <a:r>
              <a:rPr lang="en-US" baseline="0" dirty="0"/>
              <a:t>Inconsistent assessments of device compliance refers to quality level of signing, temporary pavement markings (and obliteration quality of existing markings), etc.</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DA38790-78D2-43FD-BFEB-F4CA69D58A47}" type="slidenum">
              <a:rPr lang="en-US" smtClean="0"/>
              <a:t>11</a:t>
            </a:fld>
            <a:endParaRPr lang="en-US"/>
          </a:p>
        </p:txBody>
      </p:sp>
    </p:spTree>
    <p:extLst>
      <p:ext uri="{BB962C8B-B14F-4D97-AF65-F5344CB8AC3E}">
        <p14:creationId xmlns:p14="http://schemas.microsoft.com/office/powerpoint/2010/main" val="84376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Connected arrow panels report via cellular location and</a:t>
            </a:r>
            <a:r>
              <a:rPr lang="en-US" baseline="0" dirty="0"/>
              <a:t> active status (which way arrow is pointing).  Efforts underway in Minnesota to incorporate information into 511 website, other efforts elsewhere to feed into 3</a:t>
            </a:r>
            <a:r>
              <a:rPr lang="en-US" baseline="30000" dirty="0"/>
              <a:t>rd</a:t>
            </a:r>
            <a:r>
              <a:rPr lang="en-US" baseline="0" dirty="0"/>
              <a:t> party traveler info systems.  Similar concept for worker vests although no one is currently marketing and deploying yet (not really a market since no connected vehicles, and website notification of workers isn’t viewed as critical right now).</a:t>
            </a:r>
          </a:p>
          <a:p>
            <a:endParaRPr lang="en-US" baseline="0" dirty="0"/>
          </a:p>
          <a:p>
            <a:r>
              <a:rPr lang="en-US" baseline="0" dirty="0"/>
              <a:t>Manufacturers/vendors of smart work zones typically make location and operational data about work zones available, some push to 3</a:t>
            </a:r>
            <a:r>
              <a:rPr lang="en-US" baseline="30000" dirty="0"/>
              <a:t>rd</a:t>
            </a:r>
            <a:r>
              <a:rPr lang="en-US" baseline="0" dirty="0"/>
              <a:t> party or agency websites. </a:t>
            </a:r>
          </a:p>
        </p:txBody>
      </p:sp>
      <p:sp>
        <p:nvSpPr>
          <p:cNvPr id="4" name="Slide Number Placeholder 3"/>
          <p:cNvSpPr>
            <a:spLocks noGrp="1"/>
          </p:cNvSpPr>
          <p:nvPr>
            <p:ph type="sldNum" sz="quarter" idx="10"/>
          </p:nvPr>
        </p:nvSpPr>
        <p:spPr/>
        <p:txBody>
          <a:bodyPr/>
          <a:lstStyle/>
          <a:p>
            <a:fld id="{EDA38790-78D2-43FD-BFEB-F4CA69D58A47}" type="slidenum">
              <a:rPr lang="en-US" smtClean="0"/>
              <a:t>12</a:t>
            </a:fld>
            <a:endParaRPr lang="en-US"/>
          </a:p>
        </p:txBody>
      </p:sp>
    </p:spTree>
    <p:extLst>
      <p:ext uri="{BB962C8B-B14F-4D97-AF65-F5344CB8AC3E}">
        <p14:creationId xmlns:p14="http://schemas.microsoft.com/office/powerpoint/2010/main" val="329519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 Iowa DOT</a:t>
            </a:r>
            <a:r>
              <a:rPr lang="en-US" baseline="0" dirty="0"/>
              <a:t> is a participant in the </a:t>
            </a:r>
            <a:r>
              <a:rPr lang="en-US" baseline="0" dirty="0" err="1"/>
              <a:t>WZDx</a:t>
            </a:r>
            <a:r>
              <a:rPr lang="en-US" baseline="0" dirty="0"/>
              <a:t>, as is CO </a:t>
            </a:r>
            <a:r>
              <a:rPr lang="en-US" baseline="0" dirty="0" err="1"/>
              <a:t>ROADx</a:t>
            </a:r>
            <a:r>
              <a:rPr lang="en-US" baseline="0" dirty="0"/>
              <a:t>, Smart Belt Coalition members, and other</a:t>
            </a:r>
            <a:endParaRPr lang="en-US" dirty="0"/>
          </a:p>
        </p:txBody>
      </p:sp>
      <p:sp>
        <p:nvSpPr>
          <p:cNvPr id="4" name="Slide Number Placeholder 3"/>
          <p:cNvSpPr>
            <a:spLocks noGrp="1"/>
          </p:cNvSpPr>
          <p:nvPr>
            <p:ph type="sldNum" sz="quarter" idx="10"/>
          </p:nvPr>
        </p:nvSpPr>
        <p:spPr/>
        <p:txBody>
          <a:bodyPr/>
          <a:lstStyle/>
          <a:p>
            <a:fld id="{EDA38790-78D2-43FD-BFEB-F4CA69D58A47}" type="slidenum">
              <a:rPr lang="en-US" smtClean="0"/>
              <a:t>13</a:t>
            </a:fld>
            <a:endParaRPr lang="en-US"/>
          </a:p>
        </p:txBody>
      </p:sp>
    </p:spTree>
    <p:extLst>
      <p:ext uri="{BB962C8B-B14F-4D97-AF65-F5344CB8AC3E}">
        <p14:creationId xmlns:p14="http://schemas.microsoft.com/office/powerpoint/2010/main" val="1864219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 the WZDI has</a:t>
            </a:r>
            <a:r>
              <a:rPr lang="en-US" baseline="0" dirty="0"/>
              <a:t> stayed relatively high level relative to autonomous vehicle data requirements, as things are very uncertain as to how detailed </a:t>
            </a:r>
            <a:r>
              <a:rPr lang="en-US" baseline="0" dirty="0" err="1"/>
              <a:t>wz</a:t>
            </a:r>
            <a:r>
              <a:rPr lang="en-US" baseline="0" dirty="0"/>
              <a:t> info that changes quickly will be captured, digitized, and disseminated in near real-time in a manner that would serve the autonomous vehicle community</a:t>
            </a:r>
            <a:endParaRPr lang="en-US" dirty="0"/>
          </a:p>
        </p:txBody>
      </p:sp>
      <p:sp>
        <p:nvSpPr>
          <p:cNvPr id="4" name="Slide Number Placeholder 3"/>
          <p:cNvSpPr>
            <a:spLocks noGrp="1"/>
          </p:cNvSpPr>
          <p:nvPr>
            <p:ph type="sldNum" sz="quarter" idx="10"/>
          </p:nvPr>
        </p:nvSpPr>
        <p:spPr/>
        <p:txBody>
          <a:bodyPr/>
          <a:lstStyle/>
          <a:p>
            <a:fld id="{EDA38790-78D2-43FD-BFEB-F4CA69D58A47}" type="slidenum">
              <a:rPr lang="en-US" smtClean="0"/>
              <a:t>14</a:t>
            </a:fld>
            <a:endParaRPr lang="en-US"/>
          </a:p>
        </p:txBody>
      </p:sp>
    </p:spTree>
    <p:extLst>
      <p:ext uri="{BB962C8B-B14F-4D97-AF65-F5344CB8AC3E}">
        <p14:creationId xmlns:p14="http://schemas.microsoft.com/office/powerpoint/2010/main" val="392325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 the WZDI has</a:t>
            </a:r>
            <a:r>
              <a:rPr lang="en-US" baseline="0" dirty="0"/>
              <a:t> stayed relatively high level relative to autonomous vehicle data requirements, as things are very uncertain as to how detailed </a:t>
            </a:r>
            <a:r>
              <a:rPr lang="en-US" baseline="0" dirty="0" err="1"/>
              <a:t>wz</a:t>
            </a:r>
            <a:r>
              <a:rPr lang="en-US" baseline="0" dirty="0"/>
              <a:t> info that changes quickly will be captured, digitized, and disseminated in near real-time in a manner that would serve the autonomous vehicle community</a:t>
            </a:r>
            <a:endParaRPr lang="en-US" dirty="0"/>
          </a:p>
        </p:txBody>
      </p:sp>
      <p:sp>
        <p:nvSpPr>
          <p:cNvPr id="4" name="Slide Number Placeholder 3"/>
          <p:cNvSpPr>
            <a:spLocks noGrp="1"/>
          </p:cNvSpPr>
          <p:nvPr>
            <p:ph type="sldNum" sz="quarter" idx="10"/>
          </p:nvPr>
        </p:nvSpPr>
        <p:spPr/>
        <p:txBody>
          <a:bodyPr/>
          <a:lstStyle/>
          <a:p>
            <a:fld id="{EDA38790-78D2-43FD-BFEB-F4CA69D58A47}" type="slidenum">
              <a:rPr lang="en-US" smtClean="0"/>
              <a:t>15</a:t>
            </a:fld>
            <a:endParaRPr lang="en-US"/>
          </a:p>
        </p:txBody>
      </p:sp>
    </p:spTree>
    <p:extLst>
      <p:ext uri="{BB962C8B-B14F-4D97-AF65-F5344CB8AC3E}">
        <p14:creationId xmlns:p14="http://schemas.microsoft.com/office/powerpoint/2010/main" val="3923250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EDEE6-97BB-6D4F-8B84-AC5A03218C37}" type="slidenum">
              <a:rPr lang="en-US" smtClean="0"/>
              <a:t>16</a:t>
            </a:fld>
            <a:endParaRPr lang="en-US"/>
          </a:p>
        </p:txBody>
      </p:sp>
    </p:spTree>
    <p:extLst>
      <p:ext uri="{BB962C8B-B14F-4D97-AF65-F5344CB8AC3E}">
        <p14:creationId xmlns:p14="http://schemas.microsoft.com/office/powerpoint/2010/main" val="145019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EDEE6-97BB-6D4F-8B84-AC5A03218C37}" type="slidenum">
              <a:rPr lang="en-US" smtClean="0"/>
              <a:t>2</a:t>
            </a:fld>
            <a:endParaRPr lang="en-US"/>
          </a:p>
        </p:txBody>
      </p:sp>
    </p:spTree>
    <p:extLst>
      <p:ext uri="{BB962C8B-B14F-4D97-AF65-F5344CB8AC3E}">
        <p14:creationId xmlns:p14="http://schemas.microsoft.com/office/powerpoint/2010/main" val="54021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EDEE6-97BB-6D4F-8B84-AC5A03218C37}" type="slidenum">
              <a:rPr lang="en-US" smtClean="0"/>
              <a:t>3</a:t>
            </a:fld>
            <a:endParaRPr lang="en-US"/>
          </a:p>
        </p:txBody>
      </p:sp>
    </p:spTree>
    <p:extLst>
      <p:ext uri="{BB962C8B-B14F-4D97-AF65-F5344CB8AC3E}">
        <p14:creationId xmlns:p14="http://schemas.microsoft.com/office/powerpoint/2010/main" val="3924322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en-US" dirty="0"/>
          </a:p>
          <a:p>
            <a:r>
              <a:rPr lang="en-US" dirty="0"/>
              <a:t>Standardized</a:t>
            </a:r>
            <a:r>
              <a:rPr lang="en-US" baseline="0" dirty="0"/>
              <a:t> messages include the BSM and TIM SAE </a:t>
            </a:r>
            <a:endParaRPr lang="en-US" dirty="0"/>
          </a:p>
        </p:txBody>
      </p:sp>
      <p:sp>
        <p:nvSpPr>
          <p:cNvPr id="4" name="Slide Number Placeholder 3"/>
          <p:cNvSpPr>
            <a:spLocks noGrp="1"/>
          </p:cNvSpPr>
          <p:nvPr>
            <p:ph type="sldNum" sz="quarter" idx="10"/>
          </p:nvPr>
        </p:nvSpPr>
        <p:spPr/>
        <p:txBody>
          <a:bodyPr/>
          <a:lstStyle/>
          <a:p>
            <a:fld id="{EDA38790-78D2-43FD-BFEB-F4CA69D58A47}" type="slidenum">
              <a:rPr lang="en-US" smtClean="0"/>
              <a:t>4</a:t>
            </a:fld>
            <a:endParaRPr lang="en-US"/>
          </a:p>
        </p:txBody>
      </p:sp>
    </p:spTree>
    <p:extLst>
      <p:ext uri="{BB962C8B-B14F-4D97-AF65-F5344CB8AC3E}">
        <p14:creationId xmlns:p14="http://schemas.microsoft.com/office/powerpoint/2010/main" val="83076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Lane use re-designation examples include closing a right turn only lane and converting the adjacent through lane to a shared through/right turn lane,  restricting left turns at an intersection, changing a center two-way left-turn lane to a through lane, etc.</a:t>
            </a:r>
          </a:p>
          <a:p>
            <a:endParaRPr lang="en-US" dirty="0"/>
          </a:p>
          <a:p>
            <a:r>
              <a:rPr lang="en-US" dirty="0"/>
              <a:t>Right-of-way</a:t>
            </a:r>
            <a:r>
              <a:rPr lang="en-US" baseline="0" dirty="0"/>
              <a:t> traffic control = law enforcement, flaggers, portable traffic signals, automated flagger assistance devices (AFADs), etc.</a:t>
            </a:r>
          </a:p>
          <a:p>
            <a:endParaRPr lang="en-US" baseline="0" dirty="0"/>
          </a:p>
          <a:p>
            <a:r>
              <a:rPr lang="en-US" b="1" baseline="0" dirty="0"/>
              <a:t>Key is in how to digitally convey these challenges to CAVs in an accurate and timely manner</a:t>
            </a:r>
            <a:endParaRPr lang="en-US" b="1" dirty="0"/>
          </a:p>
        </p:txBody>
      </p:sp>
      <p:sp>
        <p:nvSpPr>
          <p:cNvPr id="4" name="Slide Number Placeholder 3"/>
          <p:cNvSpPr>
            <a:spLocks noGrp="1"/>
          </p:cNvSpPr>
          <p:nvPr>
            <p:ph type="sldNum" sz="quarter" idx="10"/>
          </p:nvPr>
        </p:nvSpPr>
        <p:spPr/>
        <p:txBody>
          <a:bodyPr/>
          <a:lstStyle/>
          <a:p>
            <a:fld id="{EDA38790-78D2-43FD-BFEB-F4CA69D58A47}" type="slidenum">
              <a:rPr lang="en-US" smtClean="0"/>
              <a:t>5</a:t>
            </a:fld>
            <a:endParaRPr lang="en-US"/>
          </a:p>
        </p:txBody>
      </p:sp>
    </p:spTree>
    <p:extLst>
      <p:ext uri="{BB962C8B-B14F-4D97-AF65-F5344CB8AC3E}">
        <p14:creationId xmlns:p14="http://schemas.microsoft.com/office/powerpoint/2010/main" val="3475368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Lane use re-designation examples include closing a right turn only lane and converting the adjacent through lane to a shared through/right turn lane,  restricting left turns at an intersection, changing a center two-way left-turn lane to a through lane, etc.</a:t>
            </a:r>
          </a:p>
          <a:p>
            <a:endParaRPr lang="en-US" dirty="0"/>
          </a:p>
          <a:p>
            <a:r>
              <a:rPr lang="en-US" dirty="0"/>
              <a:t>Right-of-way</a:t>
            </a:r>
            <a:r>
              <a:rPr lang="en-US" baseline="0" dirty="0"/>
              <a:t> traffic control = law enforcement, flaggers, portable traffic signals, automated flagger assistance devices (AFADs), etc.</a:t>
            </a:r>
          </a:p>
          <a:p>
            <a:endParaRPr lang="en-US" baseline="0" dirty="0"/>
          </a:p>
          <a:p>
            <a:r>
              <a:rPr lang="en-US" b="1" baseline="0" dirty="0"/>
              <a:t>Key is in how to digitally convey these challenges to CAVs in an accurate and timely manner</a:t>
            </a:r>
            <a:endParaRPr lang="en-US" b="1" dirty="0"/>
          </a:p>
        </p:txBody>
      </p:sp>
      <p:sp>
        <p:nvSpPr>
          <p:cNvPr id="4" name="Slide Number Placeholder 3"/>
          <p:cNvSpPr>
            <a:spLocks noGrp="1"/>
          </p:cNvSpPr>
          <p:nvPr>
            <p:ph type="sldNum" sz="quarter" idx="10"/>
          </p:nvPr>
        </p:nvSpPr>
        <p:spPr/>
        <p:txBody>
          <a:bodyPr/>
          <a:lstStyle/>
          <a:p>
            <a:fld id="{EDA38790-78D2-43FD-BFEB-F4CA69D58A47}" type="slidenum">
              <a:rPr lang="en-US" smtClean="0"/>
              <a:t>6</a:t>
            </a:fld>
            <a:endParaRPr lang="en-US"/>
          </a:p>
        </p:txBody>
      </p:sp>
    </p:spTree>
    <p:extLst>
      <p:ext uri="{BB962C8B-B14F-4D97-AF65-F5344CB8AC3E}">
        <p14:creationId xmlns:p14="http://schemas.microsoft.com/office/powerpoint/2010/main" val="3485455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Lane use re-designation examples include closing a right turn only lane and converting the adjacent through lane to a shared through/right turn lane,  restricting left turns at an intersection, changing a center two-way left-turn lane to a through lane, etc.</a:t>
            </a:r>
          </a:p>
          <a:p>
            <a:endParaRPr lang="en-US" dirty="0"/>
          </a:p>
          <a:p>
            <a:r>
              <a:rPr lang="en-US" dirty="0"/>
              <a:t>Right-of-way</a:t>
            </a:r>
            <a:r>
              <a:rPr lang="en-US" baseline="0" dirty="0"/>
              <a:t> traffic control = law enforcement, flaggers, portable traffic signals, automated flagger assistance devices (AFADs), etc.</a:t>
            </a:r>
          </a:p>
          <a:p>
            <a:endParaRPr lang="en-US" baseline="0" dirty="0"/>
          </a:p>
          <a:p>
            <a:r>
              <a:rPr lang="en-US" b="1" baseline="0" dirty="0"/>
              <a:t>Key is in how to digitally convey these challenges to CAVs in an accurate and timely manner</a:t>
            </a:r>
            <a:endParaRPr lang="en-US" b="1" dirty="0"/>
          </a:p>
        </p:txBody>
      </p:sp>
      <p:sp>
        <p:nvSpPr>
          <p:cNvPr id="4" name="Slide Number Placeholder 3"/>
          <p:cNvSpPr>
            <a:spLocks noGrp="1"/>
          </p:cNvSpPr>
          <p:nvPr>
            <p:ph type="sldNum" sz="quarter" idx="10"/>
          </p:nvPr>
        </p:nvSpPr>
        <p:spPr/>
        <p:txBody>
          <a:bodyPr/>
          <a:lstStyle/>
          <a:p>
            <a:fld id="{EDA38790-78D2-43FD-BFEB-F4CA69D58A47}" type="slidenum">
              <a:rPr lang="en-US" smtClean="0"/>
              <a:t>7</a:t>
            </a:fld>
            <a:endParaRPr lang="en-US"/>
          </a:p>
        </p:txBody>
      </p:sp>
    </p:spTree>
    <p:extLst>
      <p:ext uri="{BB962C8B-B14F-4D97-AF65-F5344CB8AC3E}">
        <p14:creationId xmlns:p14="http://schemas.microsoft.com/office/powerpoint/2010/main" val="1939932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Lane use re-designation examples include closing a right turn only lane and converting the adjacent through lane to a shared through/right turn lane,  restricting left turns at an intersection, changing a center two-way left-turn lane to a through lane, etc.</a:t>
            </a:r>
          </a:p>
          <a:p>
            <a:endParaRPr lang="en-US" dirty="0"/>
          </a:p>
          <a:p>
            <a:r>
              <a:rPr lang="en-US" dirty="0"/>
              <a:t>Right-of-way</a:t>
            </a:r>
            <a:r>
              <a:rPr lang="en-US" baseline="0" dirty="0"/>
              <a:t> traffic control = law enforcement, flaggers, portable traffic signals, automated flagger assistance devices (AFADs), etc.</a:t>
            </a:r>
          </a:p>
          <a:p>
            <a:endParaRPr lang="en-US" baseline="0" dirty="0"/>
          </a:p>
          <a:p>
            <a:r>
              <a:rPr lang="en-US" b="1" baseline="0" dirty="0"/>
              <a:t>Key is in how to digitally convey these challenges to CAVs in an accurate and timely manner</a:t>
            </a:r>
            <a:endParaRPr lang="en-US" b="1" dirty="0"/>
          </a:p>
        </p:txBody>
      </p:sp>
      <p:sp>
        <p:nvSpPr>
          <p:cNvPr id="4" name="Slide Number Placeholder 3"/>
          <p:cNvSpPr>
            <a:spLocks noGrp="1"/>
          </p:cNvSpPr>
          <p:nvPr>
            <p:ph type="sldNum" sz="quarter" idx="10"/>
          </p:nvPr>
        </p:nvSpPr>
        <p:spPr/>
        <p:txBody>
          <a:bodyPr/>
          <a:lstStyle/>
          <a:p>
            <a:fld id="{EDA38790-78D2-43FD-BFEB-F4CA69D58A47}" type="slidenum">
              <a:rPr lang="en-US" smtClean="0"/>
              <a:t>8</a:t>
            </a:fld>
            <a:endParaRPr lang="en-US"/>
          </a:p>
        </p:txBody>
      </p:sp>
    </p:spTree>
    <p:extLst>
      <p:ext uri="{BB962C8B-B14F-4D97-AF65-F5344CB8AC3E}">
        <p14:creationId xmlns:p14="http://schemas.microsoft.com/office/powerpoint/2010/main" val="231292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EDEE6-97BB-6D4F-8B84-AC5A03218C37}" type="slidenum">
              <a:rPr lang="en-US" smtClean="0"/>
              <a:t>10</a:t>
            </a:fld>
            <a:endParaRPr lang="en-US"/>
          </a:p>
        </p:txBody>
      </p:sp>
    </p:spTree>
    <p:extLst>
      <p:ext uri="{BB962C8B-B14F-4D97-AF65-F5344CB8AC3E}">
        <p14:creationId xmlns:p14="http://schemas.microsoft.com/office/powerpoint/2010/main" val="13714638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cxnSp>
        <p:nvCxnSpPr>
          <p:cNvPr id="7" name="Straight Connector 6">
            <a:extLst>
              <a:ext uri="{FF2B5EF4-FFF2-40B4-BE49-F238E27FC236}">
                <a16:creationId xmlns:a16="http://schemas.microsoft.com/office/drawing/2014/main" id="{38101C3B-114C-45CE-A2F2-6307323ADF17}"/>
              </a:ext>
            </a:extLst>
          </p:cNvPr>
          <p:cNvCxnSpPr/>
          <p:nvPr userDrawn="1"/>
        </p:nvCxnSpPr>
        <p:spPr>
          <a:xfrm>
            <a:off x="3131220" y="4259179"/>
            <a:ext cx="3726782"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6320C88-CB24-4C37-93D6-E38A999409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8039" y="1162223"/>
            <a:ext cx="1624263" cy="418121"/>
          </a:xfrm>
          <a:prstGeom prst="rect">
            <a:avLst/>
          </a:prstGeom>
        </p:spPr>
      </p:pic>
      <p:grpSp>
        <p:nvGrpSpPr>
          <p:cNvPr id="9" name="Group 8">
            <a:extLst>
              <a:ext uri="{FF2B5EF4-FFF2-40B4-BE49-F238E27FC236}">
                <a16:creationId xmlns:a16="http://schemas.microsoft.com/office/drawing/2014/main" id="{044039E8-9AD4-432D-B643-7639AFB19099}"/>
              </a:ext>
            </a:extLst>
          </p:cNvPr>
          <p:cNvGrpSpPr/>
          <p:nvPr userDrawn="1"/>
        </p:nvGrpSpPr>
        <p:grpSpPr>
          <a:xfrm flipH="1">
            <a:off x="286129" y="5368"/>
            <a:ext cx="144379" cy="5143500"/>
            <a:chOff x="152400" y="270113"/>
            <a:chExt cx="609600" cy="1140619"/>
          </a:xfrm>
        </p:grpSpPr>
        <p:sp>
          <p:nvSpPr>
            <p:cNvPr id="10" name="Rectangle 9">
              <a:extLst>
                <a:ext uri="{FF2B5EF4-FFF2-40B4-BE49-F238E27FC236}">
                  <a16:creationId xmlns:a16="http://schemas.microsoft.com/office/drawing/2014/main" id="{E637656B-A174-48E9-B5C7-39A5B00F119A}"/>
                </a:ext>
              </a:extLst>
            </p:cNvPr>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sp>
          <p:nvSpPr>
            <p:cNvPr id="11" name="Rectangle 10">
              <a:extLst>
                <a:ext uri="{FF2B5EF4-FFF2-40B4-BE49-F238E27FC236}">
                  <a16:creationId xmlns:a16="http://schemas.microsoft.com/office/drawing/2014/main" id="{445AD52F-9C3E-4A5D-8C91-5EEDF294F134}"/>
                </a:ext>
              </a:extLst>
            </p:cNvPr>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prstClr val="white"/>
                </a:solidFill>
              </a:endParaRPr>
            </a:p>
          </p:txBody>
        </p:sp>
        <p:sp>
          <p:nvSpPr>
            <p:cNvPr id="12" name="Rectangle 11">
              <a:extLst>
                <a:ext uri="{FF2B5EF4-FFF2-40B4-BE49-F238E27FC236}">
                  <a16:creationId xmlns:a16="http://schemas.microsoft.com/office/drawing/2014/main" id="{960A4DB4-F3AF-4A04-B137-B268238F382D}"/>
                </a:ext>
              </a:extLst>
            </p:cNvPr>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sp>
          <p:nvSpPr>
            <p:cNvPr id="13" name="Rectangle 12">
              <a:extLst>
                <a:ext uri="{FF2B5EF4-FFF2-40B4-BE49-F238E27FC236}">
                  <a16:creationId xmlns:a16="http://schemas.microsoft.com/office/drawing/2014/main" id="{EC07604B-EBD0-421D-9815-F1EA3ADA67C3}"/>
                </a:ext>
              </a:extLst>
            </p:cNvPr>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sp>
          <p:nvSpPr>
            <p:cNvPr id="14" name="Rectangle 13">
              <a:extLst>
                <a:ext uri="{FF2B5EF4-FFF2-40B4-BE49-F238E27FC236}">
                  <a16:creationId xmlns:a16="http://schemas.microsoft.com/office/drawing/2014/main" id="{417EBB19-5B55-49F6-996E-726CE7DA9ABC}"/>
                </a:ext>
              </a:extLst>
            </p:cNvPr>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grpSp>
    </p:spTree>
    <p:extLst>
      <p:ext uri="{BB962C8B-B14F-4D97-AF65-F5344CB8AC3E}">
        <p14:creationId xmlns:p14="http://schemas.microsoft.com/office/powerpoint/2010/main" val="37007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300731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556695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Questions</a:t>
            </a:r>
          </a:p>
        </p:txBody>
      </p:sp>
      <p:sp>
        <p:nvSpPr>
          <p:cNvPr id="7" name="Text Placeholder 3"/>
          <p:cNvSpPr>
            <a:spLocks noGrp="1"/>
          </p:cNvSpPr>
          <p:nvPr>
            <p:ph type="body" sz="quarter" idx="10" hasCustomPrompt="1"/>
          </p:nvPr>
        </p:nvSpPr>
        <p:spPr>
          <a:xfrm>
            <a:off x="4604148" y="3183983"/>
            <a:ext cx="2031504" cy="322870"/>
          </a:xfrm>
        </p:spPr>
        <p:txBody>
          <a:bodyPr/>
          <a:lstStyle>
            <a:lvl1pPr marL="0" indent="0">
              <a:buNone/>
              <a:defRPr b="1">
                <a:solidFill>
                  <a:schemeClr val="tx2"/>
                </a:solidFill>
              </a:defRPr>
            </a:lvl1pPr>
          </a:lstStyle>
          <a:p>
            <a:pPr lvl="0"/>
            <a:r>
              <a:rPr lang="en-US" dirty="0"/>
              <a:t>CONTACT NAME</a:t>
            </a:r>
          </a:p>
        </p:txBody>
      </p:sp>
      <p:sp>
        <p:nvSpPr>
          <p:cNvPr id="8" name="Text Placeholder 5"/>
          <p:cNvSpPr>
            <a:spLocks noGrp="1"/>
          </p:cNvSpPr>
          <p:nvPr>
            <p:ph type="body" sz="quarter" idx="11" hasCustomPrompt="1"/>
          </p:nvPr>
        </p:nvSpPr>
        <p:spPr>
          <a:xfrm>
            <a:off x="4604148" y="3618001"/>
            <a:ext cx="2031504" cy="776288"/>
          </a:xfrm>
        </p:spPr>
        <p:txBody>
          <a:bodyPr>
            <a:normAutofit/>
          </a:bodyPr>
          <a:lstStyle>
            <a:lvl1pPr marL="0" indent="0">
              <a:buNone/>
              <a:defRPr sz="1013">
                <a:solidFill>
                  <a:schemeClr val="tx2"/>
                </a:solidFill>
              </a:defRPr>
            </a:lvl1pPr>
          </a:lstStyle>
          <a:p>
            <a:pPr lvl="0"/>
            <a:r>
              <a:rPr lang="en-US" dirty="0"/>
              <a:t>Contact Info</a:t>
            </a:r>
          </a:p>
        </p:txBody>
      </p:sp>
      <p:cxnSp>
        <p:nvCxnSpPr>
          <p:cNvPr id="9" name="Straight Connector 8"/>
          <p:cNvCxnSpPr/>
          <p:nvPr userDrawn="1"/>
        </p:nvCxnSpPr>
        <p:spPr>
          <a:xfrm>
            <a:off x="4604146" y="3022757"/>
            <a:ext cx="225385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5564" y="2360908"/>
            <a:ext cx="2057401" cy="529619"/>
          </a:xfrm>
          <a:prstGeom prst="rect">
            <a:avLst/>
          </a:prstGeom>
        </p:spPr>
      </p:pic>
    </p:spTree>
    <p:extLst>
      <p:ext uri="{BB962C8B-B14F-4D97-AF65-F5344CB8AC3E}">
        <p14:creationId xmlns:p14="http://schemas.microsoft.com/office/powerpoint/2010/main" val="3286500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142911" y="617905"/>
            <a:ext cx="4251577" cy="3997678"/>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3709" y="2"/>
            <a:ext cx="1955917" cy="2983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9" name="Rectangle 8"/>
          <p:cNvSpPr/>
          <p:nvPr userDrawn="1"/>
        </p:nvSpPr>
        <p:spPr>
          <a:xfrm>
            <a:off x="1" y="2983831"/>
            <a:ext cx="1952208" cy="2023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2" name="Title 1"/>
          <p:cNvSpPr>
            <a:spLocks noGrp="1"/>
          </p:cNvSpPr>
          <p:nvPr>
            <p:ph type="title"/>
          </p:nvPr>
        </p:nvSpPr>
        <p:spPr>
          <a:xfrm>
            <a:off x="182729" y="617908"/>
            <a:ext cx="1646071" cy="2365927"/>
          </a:xfrm>
        </p:spPr>
        <p:txBody>
          <a:bodyPr/>
          <a:lstStyle>
            <a:lvl1pPr>
              <a:defRPr>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180230" y="3157870"/>
            <a:ext cx="1588043" cy="1637414"/>
          </a:xfrm>
        </p:spPr>
        <p:txBody>
          <a:bodyPr/>
          <a:lstStyle>
            <a:lvl1pPr marL="0" indent="0" algn="l">
              <a:buNone/>
              <a:defRPr sz="1350" b="0">
                <a:solidFill>
                  <a:schemeClr val="bg1"/>
                </a:solidFill>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0910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BCD63CDD-0F66-4A73-A27A-E2D8540C6C33}"/>
              </a:ext>
            </a:extLst>
          </p:cNvPr>
          <p:cNvSpPr/>
          <p:nvPr userDrawn="1"/>
        </p:nvSpPr>
        <p:spPr>
          <a:xfrm>
            <a:off x="2562727" y="3"/>
            <a:ext cx="4295275" cy="3668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bg2"/>
              </a:solidFill>
            </a:endParaRPr>
          </a:p>
        </p:txBody>
      </p:sp>
      <p:sp>
        <p:nvSpPr>
          <p:cNvPr id="8" name="Rectangle 7">
            <a:extLst>
              <a:ext uri="{FF2B5EF4-FFF2-40B4-BE49-F238E27FC236}">
                <a16:creationId xmlns:a16="http://schemas.microsoft.com/office/drawing/2014/main" id="{B3958E01-2C9B-47C7-B17A-5EEE1C0B1CEB}"/>
              </a:ext>
            </a:extLst>
          </p:cNvPr>
          <p:cNvSpPr/>
          <p:nvPr userDrawn="1"/>
        </p:nvSpPr>
        <p:spPr>
          <a:xfrm>
            <a:off x="2562727" y="3608004"/>
            <a:ext cx="4295275" cy="15354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bg2"/>
              </a:solidFill>
            </a:endParaRPr>
          </a:p>
        </p:txBody>
      </p:sp>
      <p:pic>
        <p:nvPicPr>
          <p:cNvPr id="9" name="Picture 8">
            <a:extLst>
              <a:ext uri="{FF2B5EF4-FFF2-40B4-BE49-F238E27FC236}">
                <a16:creationId xmlns:a16="http://schemas.microsoft.com/office/drawing/2014/main" id="{66FD7800-99AC-4C27-A9E6-A4DB9D34E2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2713" y="821789"/>
            <a:ext cx="1624263" cy="418121"/>
          </a:xfrm>
          <a:prstGeom prst="rect">
            <a:avLst/>
          </a:prstGeom>
        </p:spPr>
      </p:pic>
      <p:grpSp>
        <p:nvGrpSpPr>
          <p:cNvPr id="10" name="Group 9">
            <a:extLst>
              <a:ext uri="{FF2B5EF4-FFF2-40B4-BE49-F238E27FC236}">
                <a16:creationId xmlns:a16="http://schemas.microsoft.com/office/drawing/2014/main" id="{73B3ABB3-73B7-462C-9CD9-A5F526C3B3EA}"/>
              </a:ext>
            </a:extLst>
          </p:cNvPr>
          <p:cNvGrpSpPr/>
          <p:nvPr userDrawn="1"/>
        </p:nvGrpSpPr>
        <p:grpSpPr>
          <a:xfrm flipH="1">
            <a:off x="2436209" y="0"/>
            <a:ext cx="144379" cy="5143500"/>
            <a:chOff x="152400" y="270113"/>
            <a:chExt cx="609600" cy="1140619"/>
          </a:xfrm>
        </p:grpSpPr>
        <p:sp>
          <p:nvSpPr>
            <p:cNvPr id="11" name="Rectangle 10">
              <a:extLst>
                <a:ext uri="{FF2B5EF4-FFF2-40B4-BE49-F238E27FC236}">
                  <a16:creationId xmlns:a16="http://schemas.microsoft.com/office/drawing/2014/main" id="{0DAB2A2B-D202-47AC-88EB-9B2BD56FE858}"/>
                </a:ext>
              </a:extLst>
            </p:cNvPr>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sp>
          <p:nvSpPr>
            <p:cNvPr id="12" name="Rectangle 11">
              <a:extLst>
                <a:ext uri="{FF2B5EF4-FFF2-40B4-BE49-F238E27FC236}">
                  <a16:creationId xmlns:a16="http://schemas.microsoft.com/office/drawing/2014/main" id="{F66F8C57-FB8C-4368-9CCC-F66C8C38BF49}"/>
                </a:ext>
              </a:extLst>
            </p:cNvPr>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prstClr val="white"/>
                </a:solidFill>
              </a:endParaRPr>
            </a:p>
          </p:txBody>
        </p:sp>
        <p:sp>
          <p:nvSpPr>
            <p:cNvPr id="13" name="Rectangle 12">
              <a:extLst>
                <a:ext uri="{FF2B5EF4-FFF2-40B4-BE49-F238E27FC236}">
                  <a16:creationId xmlns:a16="http://schemas.microsoft.com/office/drawing/2014/main" id="{526933C6-F8C6-47EC-8420-7C37BD5AAAC5}"/>
                </a:ext>
              </a:extLst>
            </p:cNvPr>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sp>
          <p:nvSpPr>
            <p:cNvPr id="14" name="Rectangle 13">
              <a:extLst>
                <a:ext uri="{FF2B5EF4-FFF2-40B4-BE49-F238E27FC236}">
                  <a16:creationId xmlns:a16="http://schemas.microsoft.com/office/drawing/2014/main" id="{0A6ADE9A-519A-4DF2-A2E8-5A2413A6489E}"/>
                </a:ext>
              </a:extLst>
            </p:cNvPr>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sp>
          <p:nvSpPr>
            <p:cNvPr id="15" name="Rectangle 14">
              <a:extLst>
                <a:ext uri="{FF2B5EF4-FFF2-40B4-BE49-F238E27FC236}">
                  <a16:creationId xmlns:a16="http://schemas.microsoft.com/office/drawing/2014/main" id="{7D9733E2-334B-494C-A2F9-F3660E115895}"/>
                </a:ext>
              </a:extLst>
            </p:cNvPr>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grpSp>
    </p:spTree>
    <p:extLst>
      <p:ext uri="{BB962C8B-B14F-4D97-AF65-F5344CB8AC3E}">
        <p14:creationId xmlns:p14="http://schemas.microsoft.com/office/powerpoint/2010/main" val="1173292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8" name="Rectangle 7">
            <a:extLst>
              <a:ext uri="{FF2B5EF4-FFF2-40B4-BE49-F238E27FC236}">
                <a16:creationId xmlns:a16="http://schemas.microsoft.com/office/drawing/2014/main" id="{9CBF0261-7043-418F-AAC0-568639217911}"/>
              </a:ext>
            </a:extLst>
          </p:cNvPr>
          <p:cNvSpPr/>
          <p:nvPr userDrawn="1"/>
        </p:nvSpPr>
        <p:spPr>
          <a:xfrm>
            <a:off x="-3709" y="2"/>
            <a:ext cx="1955917" cy="2983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9" name="Rectangle 8">
            <a:extLst>
              <a:ext uri="{FF2B5EF4-FFF2-40B4-BE49-F238E27FC236}">
                <a16:creationId xmlns:a16="http://schemas.microsoft.com/office/drawing/2014/main" id="{3A27B2CF-BC21-48AA-B558-589C9D915BFB}"/>
              </a:ext>
            </a:extLst>
          </p:cNvPr>
          <p:cNvSpPr/>
          <p:nvPr userDrawn="1"/>
        </p:nvSpPr>
        <p:spPr>
          <a:xfrm>
            <a:off x="1" y="2983831"/>
            <a:ext cx="1952208" cy="2023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Tree>
    <p:extLst>
      <p:ext uri="{BB962C8B-B14F-4D97-AF65-F5344CB8AC3E}">
        <p14:creationId xmlns:p14="http://schemas.microsoft.com/office/powerpoint/2010/main" val="337302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0749757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418E38-2B0C-0941-9B50-4D5557EED06C}" type="slidenum">
              <a:rPr lang="en-US" smtClean="0"/>
              <a:t>‹#›</a:t>
            </a:fld>
            <a:endParaRPr lang="en-US"/>
          </a:p>
        </p:txBody>
      </p:sp>
    </p:spTree>
    <p:extLst>
      <p:ext uri="{BB962C8B-B14F-4D97-AF65-F5344CB8AC3E}">
        <p14:creationId xmlns:p14="http://schemas.microsoft.com/office/powerpoint/2010/main" val="253524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418E38-2B0C-0941-9B50-4D5557EED06C}" type="slidenum">
              <a:rPr lang="en-US" smtClean="0"/>
              <a:t>‹#›</a:t>
            </a:fld>
            <a:endParaRPr lang="en-US"/>
          </a:p>
        </p:txBody>
      </p:sp>
    </p:spTree>
    <p:extLst>
      <p:ext uri="{BB962C8B-B14F-4D97-AF65-F5344CB8AC3E}">
        <p14:creationId xmlns:p14="http://schemas.microsoft.com/office/powerpoint/2010/main" val="310031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34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958487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5/28/2019</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grpSp>
        <p:nvGrpSpPr>
          <p:cNvPr id="7" name="Group 6">
            <a:extLst>
              <a:ext uri="{FF2B5EF4-FFF2-40B4-BE49-F238E27FC236}">
                <a16:creationId xmlns:a16="http://schemas.microsoft.com/office/drawing/2014/main" id="{D0D7A97C-4151-4216-A652-BA2DA7491A91}"/>
              </a:ext>
            </a:extLst>
          </p:cNvPr>
          <p:cNvGrpSpPr/>
          <p:nvPr userDrawn="1"/>
        </p:nvGrpSpPr>
        <p:grpSpPr>
          <a:xfrm rot="5400000">
            <a:off x="3361018" y="1646517"/>
            <a:ext cx="135967" cy="6858002"/>
            <a:chOff x="152400" y="270113"/>
            <a:chExt cx="609600" cy="1140619"/>
          </a:xfrm>
        </p:grpSpPr>
        <p:sp>
          <p:nvSpPr>
            <p:cNvPr id="8" name="Rectangle 7">
              <a:extLst>
                <a:ext uri="{FF2B5EF4-FFF2-40B4-BE49-F238E27FC236}">
                  <a16:creationId xmlns:a16="http://schemas.microsoft.com/office/drawing/2014/main" id="{829FD7EE-A3D3-41E0-9A97-FA9DAB6873E1}"/>
                </a:ext>
              </a:extLst>
            </p:cNvPr>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sp>
          <p:nvSpPr>
            <p:cNvPr id="9" name="Rectangle 8">
              <a:extLst>
                <a:ext uri="{FF2B5EF4-FFF2-40B4-BE49-F238E27FC236}">
                  <a16:creationId xmlns:a16="http://schemas.microsoft.com/office/drawing/2014/main" id="{8F0ACAD2-A999-456D-90FB-BA07B7798E4C}"/>
                </a:ext>
              </a:extLst>
            </p:cNvPr>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prstClr val="white"/>
                </a:solidFill>
              </a:endParaRPr>
            </a:p>
          </p:txBody>
        </p:sp>
        <p:sp>
          <p:nvSpPr>
            <p:cNvPr id="10" name="Rectangle 9">
              <a:extLst>
                <a:ext uri="{FF2B5EF4-FFF2-40B4-BE49-F238E27FC236}">
                  <a16:creationId xmlns:a16="http://schemas.microsoft.com/office/drawing/2014/main" id="{E09674A9-9400-47A3-BD81-E8F33D96AD34}"/>
                </a:ext>
              </a:extLst>
            </p:cNvPr>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sp>
          <p:nvSpPr>
            <p:cNvPr id="11" name="Rectangle 10">
              <a:extLst>
                <a:ext uri="{FF2B5EF4-FFF2-40B4-BE49-F238E27FC236}">
                  <a16:creationId xmlns:a16="http://schemas.microsoft.com/office/drawing/2014/main" id="{2140EA27-604D-47A6-8FB4-B8E96D6809BB}"/>
                </a:ext>
              </a:extLst>
            </p:cNvPr>
            <p:cNvSpPr/>
            <p:nvPr userDrawn="1"/>
          </p:nvSpPr>
          <p:spPr>
            <a:xfrm>
              <a:off x="152400" y="955921"/>
              <a:ext cx="609600" cy="228600"/>
            </a:xfrm>
            <a:prstGeom prst="rect">
              <a:avLst/>
            </a:prstGeom>
            <a:solidFill>
              <a:srgbClr val="5C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sp>
          <p:nvSpPr>
            <p:cNvPr id="12" name="Rectangle 11">
              <a:extLst>
                <a:ext uri="{FF2B5EF4-FFF2-40B4-BE49-F238E27FC236}">
                  <a16:creationId xmlns:a16="http://schemas.microsoft.com/office/drawing/2014/main" id="{62A2FB40-81BB-4D68-812E-4E1400EC0554}"/>
                </a:ext>
              </a:extLst>
            </p:cNvPr>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prstClr val="white"/>
                </a:solidFill>
              </a:endParaRPr>
            </a:p>
          </p:txBody>
        </p:sp>
      </p:grpSp>
    </p:spTree>
    <p:extLst>
      <p:ext uri="{BB962C8B-B14F-4D97-AF65-F5344CB8AC3E}">
        <p14:creationId xmlns:p14="http://schemas.microsoft.com/office/powerpoint/2010/main" val="14636808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73"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ollaboration.fhwa.dot.gov/wzm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5866" y="1773786"/>
            <a:ext cx="6990736" cy="1595927"/>
          </a:xfrm>
        </p:spPr>
        <p:txBody>
          <a:bodyPr>
            <a:normAutofit/>
          </a:bodyPr>
          <a:lstStyle/>
          <a:p>
            <a:r>
              <a:rPr lang="en-US" sz="3600" b="1" dirty="0"/>
              <a:t>Work Zone Traffic Management: What Does the Future Hold?</a:t>
            </a:r>
          </a:p>
        </p:txBody>
      </p:sp>
    </p:spTree>
    <p:extLst>
      <p:ext uri="{BB962C8B-B14F-4D97-AF65-F5344CB8AC3E}">
        <p14:creationId xmlns:p14="http://schemas.microsoft.com/office/powerpoint/2010/main" val="146491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A0FF-EED2-4158-920A-DCB0F2449BA1}"/>
              </a:ext>
            </a:extLst>
          </p:cNvPr>
          <p:cNvSpPr>
            <a:spLocks noGrp="1"/>
          </p:cNvSpPr>
          <p:nvPr>
            <p:ph type="title"/>
          </p:nvPr>
        </p:nvSpPr>
        <p:spPr>
          <a:xfrm>
            <a:off x="381413" y="243596"/>
            <a:ext cx="2699329" cy="745629"/>
          </a:xfrm>
        </p:spPr>
        <p:txBody>
          <a:bodyPr>
            <a:normAutofit/>
          </a:bodyPr>
          <a:lstStyle/>
          <a:p>
            <a:r>
              <a:rPr lang="en-US" sz="2800" b="1" dirty="0"/>
              <a:t>The Driving Task</a:t>
            </a:r>
          </a:p>
        </p:txBody>
      </p:sp>
      <p:sp>
        <p:nvSpPr>
          <p:cNvPr id="9" name="Isosceles Triangle 8">
            <a:extLst>
              <a:ext uri="{FF2B5EF4-FFF2-40B4-BE49-F238E27FC236}">
                <a16:creationId xmlns:a16="http://schemas.microsoft.com/office/drawing/2014/main" id="{593C4E0D-DC3F-4AB0-BF2B-B00AA5CF5486}"/>
              </a:ext>
            </a:extLst>
          </p:cNvPr>
          <p:cNvSpPr/>
          <p:nvPr/>
        </p:nvSpPr>
        <p:spPr>
          <a:xfrm>
            <a:off x="102720" y="1221044"/>
            <a:ext cx="2861706" cy="3367851"/>
          </a:xfrm>
          <a:prstGeom prst="triangle">
            <a:avLst/>
          </a:prstGeom>
          <a:solidFill>
            <a:schemeClr val="accent3">
              <a:lumMod val="20000"/>
              <a:lumOff val="80000"/>
            </a:schemeClr>
          </a:solidFill>
          <a:ln w="1905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1" name="Straight Connector 10">
            <a:extLst>
              <a:ext uri="{FF2B5EF4-FFF2-40B4-BE49-F238E27FC236}">
                <a16:creationId xmlns:a16="http://schemas.microsoft.com/office/drawing/2014/main" id="{747433B3-DA9C-44CF-BDD5-528AD540C70D}"/>
              </a:ext>
            </a:extLst>
          </p:cNvPr>
          <p:cNvCxnSpPr>
            <a:cxnSpLocks/>
          </p:cNvCxnSpPr>
          <p:nvPr/>
        </p:nvCxnSpPr>
        <p:spPr>
          <a:xfrm>
            <a:off x="442453" y="3782349"/>
            <a:ext cx="2175387" cy="0"/>
          </a:xfrm>
          <a:prstGeom prst="line">
            <a:avLst/>
          </a:prstGeom>
          <a:ln w="19050">
            <a:solidFill>
              <a:srgbClr val="06060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D36073-33F4-4D87-BAD9-1988076E8598}"/>
              </a:ext>
            </a:extLst>
          </p:cNvPr>
          <p:cNvCxnSpPr>
            <a:cxnSpLocks/>
            <a:stCxn id="9" idx="1"/>
            <a:endCxn id="9" idx="5"/>
          </p:cNvCxnSpPr>
          <p:nvPr/>
        </p:nvCxnSpPr>
        <p:spPr>
          <a:xfrm>
            <a:off x="818147" y="2904970"/>
            <a:ext cx="1430853" cy="0"/>
          </a:xfrm>
          <a:prstGeom prst="line">
            <a:avLst/>
          </a:prstGeom>
          <a:ln w="19050">
            <a:solidFill>
              <a:srgbClr val="060606"/>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5C299E8-BF40-420D-95AA-F8C2565A1893}"/>
              </a:ext>
            </a:extLst>
          </p:cNvPr>
          <p:cNvSpPr txBox="1"/>
          <p:nvPr/>
        </p:nvSpPr>
        <p:spPr>
          <a:xfrm>
            <a:off x="928183" y="4056810"/>
            <a:ext cx="1279001" cy="400110"/>
          </a:xfrm>
          <a:prstGeom prst="rect">
            <a:avLst/>
          </a:prstGeom>
          <a:noFill/>
        </p:spPr>
        <p:txBody>
          <a:bodyPr wrap="square" rtlCol="0">
            <a:spAutoFit/>
          </a:bodyPr>
          <a:lstStyle/>
          <a:p>
            <a:r>
              <a:rPr lang="en-US" sz="2000" b="1" dirty="0"/>
              <a:t>Control</a:t>
            </a:r>
          </a:p>
        </p:txBody>
      </p:sp>
      <p:sp>
        <p:nvSpPr>
          <p:cNvPr id="20" name="TextBox 19">
            <a:extLst>
              <a:ext uri="{FF2B5EF4-FFF2-40B4-BE49-F238E27FC236}">
                <a16:creationId xmlns:a16="http://schemas.microsoft.com/office/drawing/2014/main" id="{FEB1E6EE-DD74-43C4-9380-F1A378E93E23}"/>
              </a:ext>
            </a:extLst>
          </p:cNvPr>
          <p:cNvSpPr txBox="1"/>
          <p:nvPr/>
        </p:nvSpPr>
        <p:spPr>
          <a:xfrm>
            <a:off x="859962" y="3119194"/>
            <a:ext cx="1347222" cy="400110"/>
          </a:xfrm>
          <a:prstGeom prst="rect">
            <a:avLst/>
          </a:prstGeom>
          <a:noFill/>
        </p:spPr>
        <p:txBody>
          <a:bodyPr wrap="square" rtlCol="0">
            <a:spAutoFit/>
          </a:bodyPr>
          <a:lstStyle/>
          <a:p>
            <a:r>
              <a:rPr lang="en-US" sz="2000" b="1" dirty="0"/>
              <a:t>Guidance</a:t>
            </a:r>
          </a:p>
        </p:txBody>
      </p:sp>
      <p:sp>
        <p:nvSpPr>
          <p:cNvPr id="21" name="TextBox 20">
            <a:extLst>
              <a:ext uri="{FF2B5EF4-FFF2-40B4-BE49-F238E27FC236}">
                <a16:creationId xmlns:a16="http://schemas.microsoft.com/office/drawing/2014/main" id="{D021424D-C796-40C2-A6B7-5E834D46EAE6}"/>
              </a:ext>
            </a:extLst>
          </p:cNvPr>
          <p:cNvSpPr txBox="1"/>
          <p:nvPr/>
        </p:nvSpPr>
        <p:spPr>
          <a:xfrm>
            <a:off x="1117731" y="2009283"/>
            <a:ext cx="946249" cy="707886"/>
          </a:xfrm>
          <a:prstGeom prst="rect">
            <a:avLst/>
          </a:prstGeom>
          <a:noFill/>
        </p:spPr>
        <p:txBody>
          <a:bodyPr wrap="square" rtlCol="0">
            <a:spAutoFit/>
          </a:bodyPr>
          <a:lstStyle/>
          <a:p>
            <a:r>
              <a:rPr lang="en-US" sz="2000" b="1" dirty="0"/>
              <a:t>Navi-</a:t>
            </a:r>
            <a:r>
              <a:rPr lang="en-US" sz="2000" b="1" dirty="0" err="1"/>
              <a:t>gation</a:t>
            </a:r>
            <a:endParaRPr lang="en-US" sz="2000" b="1" dirty="0"/>
          </a:p>
        </p:txBody>
      </p:sp>
      <p:graphicFrame>
        <p:nvGraphicFramePr>
          <p:cNvPr id="22" name="Table 21">
            <a:extLst>
              <a:ext uri="{FF2B5EF4-FFF2-40B4-BE49-F238E27FC236}">
                <a16:creationId xmlns:a16="http://schemas.microsoft.com/office/drawing/2014/main" id="{E9803751-0641-43B9-88AE-D7A32F043D07}"/>
              </a:ext>
            </a:extLst>
          </p:cNvPr>
          <p:cNvGraphicFramePr>
            <a:graphicFrameLocks noGrp="1"/>
          </p:cNvGraphicFramePr>
          <p:nvPr>
            <p:extLst>
              <p:ext uri="{D42A27DB-BD31-4B8C-83A1-F6EECF244321}">
                <p14:modId xmlns:p14="http://schemas.microsoft.com/office/powerpoint/2010/main" val="4066961907"/>
              </p:ext>
            </p:extLst>
          </p:nvPr>
        </p:nvGraphicFramePr>
        <p:xfrm>
          <a:off x="3331206" y="604928"/>
          <a:ext cx="3371711" cy="4191768"/>
        </p:xfrm>
        <a:graphic>
          <a:graphicData uri="http://schemas.openxmlformats.org/drawingml/2006/table">
            <a:tbl>
              <a:tblPr firstRow="1" bandRow="1">
                <a:tableStyleId>{21E4AEA4-8DFA-4A89-87EB-49C32662AFE0}</a:tableStyleId>
              </a:tblPr>
              <a:tblGrid>
                <a:gridCol w="3371711">
                  <a:extLst>
                    <a:ext uri="{9D8B030D-6E8A-4147-A177-3AD203B41FA5}">
                      <a16:colId xmlns:a16="http://schemas.microsoft.com/office/drawing/2014/main" val="1675441284"/>
                    </a:ext>
                  </a:extLst>
                </a:gridCol>
              </a:tblGrid>
              <a:tr h="826343">
                <a:tc>
                  <a:txBody>
                    <a:bodyPr/>
                    <a:lstStyle/>
                    <a:p>
                      <a:pPr algn="ctr"/>
                      <a:r>
                        <a:rPr lang="en-US" sz="2000" dirty="0"/>
                        <a:t>Examples of CAV Work Zone </a:t>
                      </a:r>
                    </a:p>
                    <a:p>
                      <a:pPr algn="ctr"/>
                      <a:r>
                        <a:rPr lang="en-US" sz="2000" dirty="0"/>
                        <a:t>Information Needs </a:t>
                      </a:r>
                    </a:p>
                  </a:txBody>
                  <a:tcPr marL="68580" marR="68580" marT="34290" marB="34290"/>
                </a:tc>
                <a:extLst>
                  <a:ext uri="{0D108BD9-81ED-4DB2-BD59-A6C34878D82A}">
                    <a16:rowId xmlns:a16="http://schemas.microsoft.com/office/drawing/2014/main" val="2831638290"/>
                  </a:ext>
                </a:extLst>
              </a:tr>
              <a:tr h="1173180">
                <a:tc>
                  <a:txBody>
                    <a:bodyPr/>
                    <a:lstStyle/>
                    <a:p>
                      <a:pPr marL="114300" indent="-114300">
                        <a:buFont typeface="Arial" panose="020B0604020202020204" pitchFamily="34" charset="0"/>
                        <a:buChar char="•"/>
                      </a:pPr>
                      <a:r>
                        <a:rPr lang="en-US" sz="1800" dirty="0"/>
                        <a:t>Begin/end locations and times</a:t>
                      </a:r>
                    </a:p>
                    <a:p>
                      <a:pPr marL="114300" indent="-114300">
                        <a:buFont typeface="Arial" panose="020B0604020202020204" pitchFamily="34" charset="0"/>
                        <a:buChar char="•"/>
                      </a:pPr>
                      <a:r>
                        <a:rPr lang="en-US" sz="1800" dirty="0"/>
                        <a:t>Road closures/designated detour routes</a:t>
                      </a:r>
                    </a:p>
                    <a:p>
                      <a:pPr marL="114300" indent="-114300">
                        <a:buFont typeface="Arial" panose="020B0604020202020204" pitchFamily="34" charset="0"/>
                        <a:buChar char="•"/>
                      </a:pPr>
                      <a:r>
                        <a:rPr lang="en-US" sz="1800" dirty="0"/>
                        <a:t>Expected/current traffic impacts</a:t>
                      </a:r>
                    </a:p>
                  </a:txBody>
                  <a:tcPr marL="68580" marR="68580" marT="34290" marB="34290"/>
                </a:tc>
                <a:extLst>
                  <a:ext uri="{0D108BD9-81ED-4DB2-BD59-A6C34878D82A}">
                    <a16:rowId xmlns:a16="http://schemas.microsoft.com/office/drawing/2014/main" val="531168355"/>
                  </a:ext>
                </a:extLst>
              </a:tr>
              <a:tr h="1399836">
                <a:tc>
                  <a:txBody>
                    <a:bodyPr/>
                    <a:lstStyle/>
                    <a:p>
                      <a:pPr marL="114300" indent="-114300">
                        <a:buFont typeface="Arial" panose="020B0604020202020204" pitchFamily="34" charset="0"/>
                        <a:buChar char="•"/>
                      </a:pPr>
                      <a:r>
                        <a:rPr lang="en-US" sz="1800" dirty="0"/>
                        <a:t>Changes in lane use assignment</a:t>
                      </a:r>
                    </a:p>
                    <a:p>
                      <a:pPr marL="114300" indent="-114300">
                        <a:buFont typeface="Arial" panose="020B0604020202020204" pitchFamily="34" charset="0"/>
                        <a:buChar char="•"/>
                      </a:pPr>
                      <a:r>
                        <a:rPr lang="en-US" sz="1800" dirty="0"/>
                        <a:t>Real-time traffic control directions</a:t>
                      </a:r>
                    </a:p>
                    <a:p>
                      <a:pPr marL="114300" indent="-114300">
                        <a:buFont typeface="Arial" panose="020B0604020202020204" pitchFamily="34" charset="0"/>
                        <a:buChar char="•"/>
                      </a:pPr>
                      <a:r>
                        <a:rPr lang="en-US" sz="1800" dirty="0"/>
                        <a:t>Temporary hazards that may affect driving task</a:t>
                      </a:r>
                    </a:p>
                  </a:txBody>
                  <a:tcPr marL="68580" marR="68580" marT="34290" marB="34290"/>
                </a:tc>
                <a:extLst>
                  <a:ext uri="{0D108BD9-81ED-4DB2-BD59-A6C34878D82A}">
                    <a16:rowId xmlns:a16="http://schemas.microsoft.com/office/drawing/2014/main" val="3980035757"/>
                  </a:ext>
                </a:extLst>
              </a:tr>
              <a:tr h="752065">
                <a:tc>
                  <a:txBody>
                    <a:bodyPr/>
                    <a:lstStyle/>
                    <a:p>
                      <a:pPr marL="114300" indent="-114300">
                        <a:buFont typeface="Arial" panose="020B0604020202020204" pitchFamily="34" charset="0"/>
                        <a:buChar char="•"/>
                      </a:pPr>
                      <a:r>
                        <a:rPr lang="en-US" sz="1800" dirty="0"/>
                        <a:t>Detailed allowable temporary travel path options</a:t>
                      </a:r>
                    </a:p>
                  </a:txBody>
                  <a:tcPr marL="68580" marR="68580" marT="34290" marB="34290"/>
                </a:tc>
                <a:extLst>
                  <a:ext uri="{0D108BD9-81ED-4DB2-BD59-A6C34878D82A}">
                    <a16:rowId xmlns:a16="http://schemas.microsoft.com/office/drawing/2014/main" val="3039544559"/>
                  </a:ext>
                </a:extLst>
              </a:tr>
            </a:tbl>
          </a:graphicData>
        </a:graphic>
      </p:graphicFrame>
      <p:cxnSp>
        <p:nvCxnSpPr>
          <p:cNvPr id="4" name="Straight Arrow Connector 3">
            <a:extLst>
              <a:ext uri="{FF2B5EF4-FFF2-40B4-BE49-F238E27FC236}">
                <a16:creationId xmlns:a16="http://schemas.microsoft.com/office/drawing/2014/main" id="{65ED4636-1DAB-44BE-A368-3CA8E13749CE}"/>
              </a:ext>
            </a:extLst>
          </p:cNvPr>
          <p:cNvCxnSpPr>
            <a:cxnSpLocks/>
          </p:cNvCxnSpPr>
          <p:nvPr/>
        </p:nvCxnSpPr>
        <p:spPr>
          <a:xfrm flipH="1">
            <a:off x="2086852" y="2319708"/>
            <a:ext cx="1133385"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1A9952E-52C0-484C-951A-4403E63C89A4}"/>
              </a:ext>
            </a:extLst>
          </p:cNvPr>
          <p:cNvCxnSpPr>
            <a:cxnSpLocks/>
          </p:cNvCxnSpPr>
          <p:nvPr/>
        </p:nvCxnSpPr>
        <p:spPr>
          <a:xfrm flipH="1">
            <a:off x="2883448" y="4233889"/>
            <a:ext cx="31285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9E80AA1-3B1B-4199-8F8D-51AF82E5D966}"/>
              </a:ext>
            </a:extLst>
          </p:cNvPr>
          <p:cNvCxnSpPr>
            <a:cxnSpLocks/>
          </p:cNvCxnSpPr>
          <p:nvPr/>
        </p:nvCxnSpPr>
        <p:spPr>
          <a:xfrm flipH="1">
            <a:off x="2473929" y="3298252"/>
            <a:ext cx="746308"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074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199103"/>
            <a:ext cx="5915025" cy="786988"/>
          </a:xfrm>
        </p:spPr>
        <p:txBody>
          <a:bodyPr>
            <a:normAutofit fontScale="90000"/>
          </a:bodyPr>
          <a:lstStyle/>
          <a:p>
            <a:r>
              <a:rPr lang="en-US" b="1" dirty="0"/>
              <a:t>Obstacles to Providing Needed WZ Data</a:t>
            </a:r>
          </a:p>
        </p:txBody>
      </p:sp>
      <p:sp>
        <p:nvSpPr>
          <p:cNvPr id="3" name="Content Placeholder 2"/>
          <p:cNvSpPr>
            <a:spLocks noGrp="1"/>
          </p:cNvSpPr>
          <p:nvPr>
            <p:ph idx="1"/>
          </p:nvPr>
        </p:nvSpPr>
        <p:spPr>
          <a:xfrm>
            <a:off x="376084" y="1128252"/>
            <a:ext cx="6010429" cy="3658661"/>
          </a:xfrm>
        </p:spPr>
        <p:txBody>
          <a:bodyPr>
            <a:normAutofit fontScale="92500" lnSpcReduction="20000"/>
          </a:bodyPr>
          <a:lstStyle/>
          <a:p>
            <a:r>
              <a:rPr lang="en-US" sz="2500" dirty="0"/>
              <a:t>Current WZ business processes</a:t>
            </a:r>
          </a:p>
          <a:p>
            <a:pPr lvl="1"/>
            <a:r>
              <a:rPr lang="en-US" sz="2100" dirty="0"/>
              <a:t>Project delivery (task completion) focus</a:t>
            </a:r>
          </a:p>
          <a:p>
            <a:pPr lvl="1"/>
            <a:r>
              <a:rPr lang="en-US" sz="2100" dirty="0"/>
              <a:t>Low bid emphasis </a:t>
            </a:r>
          </a:p>
          <a:p>
            <a:pPr lvl="1"/>
            <a:r>
              <a:rPr lang="en-US" sz="2100" dirty="0"/>
              <a:t>Inconsistent device applications</a:t>
            </a:r>
          </a:p>
          <a:p>
            <a:pPr lvl="1"/>
            <a:r>
              <a:rPr lang="en-US" sz="2100" dirty="0"/>
              <a:t>Inconsistent assessments of device compliance</a:t>
            </a:r>
          </a:p>
          <a:p>
            <a:pPr marL="257175" lvl="1" indent="0">
              <a:buNone/>
            </a:pPr>
            <a:endParaRPr lang="en-US" sz="1125" dirty="0"/>
          </a:p>
          <a:p>
            <a:r>
              <a:rPr lang="en-US" sz="2500" dirty="0"/>
              <a:t>Lack of definitive CAV information/data requirements</a:t>
            </a:r>
          </a:p>
          <a:p>
            <a:pPr lvl="1"/>
            <a:r>
              <a:rPr lang="en-US" sz="2100" dirty="0"/>
              <a:t>Specifications on what needs to be provided</a:t>
            </a:r>
          </a:p>
          <a:p>
            <a:pPr lvl="1"/>
            <a:r>
              <a:rPr lang="en-US" sz="2100" dirty="0"/>
              <a:t>Methods to evaluate/certify that what is provided meets specifications</a:t>
            </a:r>
          </a:p>
          <a:p>
            <a:pPr marL="257175" lvl="1" indent="0">
              <a:buNone/>
            </a:pPr>
            <a:endParaRPr lang="en-US" sz="1125" dirty="0"/>
          </a:p>
          <a:p>
            <a:r>
              <a:rPr lang="en-US" sz="2500" dirty="0"/>
              <a:t>Technologies to obtain and provide needed data</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05619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Connected Work Zone Technology Initiatives</a:t>
            </a:r>
          </a:p>
        </p:txBody>
      </p:sp>
      <p:sp>
        <p:nvSpPr>
          <p:cNvPr id="3" name="Content Placeholder 2"/>
          <p:cNvSpPr>
            <a:spLocks noGrp="1"/>
          </p:cNvSpPr>
          <p:nvPr>
            <p:ph idx="1"/>
          </p:nvPr>
        </p:nvSpPr>
        <p:spPr>
          <a:xfrm>
            <a:off x="371477" y="1268017"/>
            <a:ext cx="4538852" cy="2849463"/>
          </a:xfrm>
        </p:spPr>
        <p:txBody>
          <a:bodyPr>
            <a:normAutofit lnSpcReduction="10000"/>
          </a:bodyPr>
          <a:lstStyle/>
          <a:p>
            <a:r>
              <a:rPr lang="en-US" sz="2400" dirty="0"/>
              <a:t>Connected arrow panels</a:t>
            </a:r>
          </a:p>
          <a:p>
            <a:pPr lvl="1"/>
            <a:r>
              <a:rPr lang="en-US" sz="2000" dirty="0"/>
              <a:t>Stationary</a:t>
            </a:r>
          </a:p>
          <a:p>
            <a:pPr lvl="1"/>
            <a:r>
              <a:rPr lang="en-US" sz="2000" dirty="0"/>
              <a:t>Mobile operations</a:t>
            </a:r>
          </a:p>
          <a:p>
            <a:r>
              <a:rPr lang="en-US" sz="2400" dirty="0"/>
              <a:t>Other connected work zone traffic control devices</a:t>
            </a:r>
          </a:p>
          <a:p>
            <a:r>
              <a:rPr lang="en-US" sz="2000" dirty="0"/>
              <a:t>Connected worker vests</a:t>
            </a:r>
          </a:p>
          <a:p>
            <a:r>
              <a:rPr lang="en-US" sz="2000" dirty="0"/>
              <a:t>Establishing and maintaining situational awareness is a challenge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0328" y="1531360"/>
            <a:ext cx="1476185" cy="9585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540" y="2753265"/>
            <a:ext cx="976973" cy="1419331"/>
          </a:xfrm>
          <a:prstGeom prst="rect">
            <a:avLst/>
          </a:prstGeom>
        </p:spPr>
      </p:pic>
    </p:spTree>
    <p:extLst>
      <p:ext uri="{BB962C8B-B14F-4D97-AF65-F5344CB8AC3E}">
        <p14:creationId xmlns:p14="http://schemas.microsoft.com/office/powerpoint/2010/main" val="21175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USDOT Work Zone Data Exchange</a:t>
            </a:r>
          </a:p>
        </p:txBody>
      </p:sp>
      <p:sp>
        <p:nvSpPr>
          <p:cNvPr id="3" name="Content Placeholder 2"/>
          <p:cNvSpPr>
            <a:spLocks noGrp="1"/>
          </p:cNvSpPr>
          <p:nvPr>
            <p:ph idx="1"/>
          </p:nvPr>
        </p:nvSpPr>
        <p:spPr>
          <a:xfrm>
            <a:off x="221227" y="1142999"/>
            <a:ext cx="5722374" cy="3628103"/>
          </a:xfrm>
        </p:spPr>
        <p:txBody>
          <a:bodyPr>
            <a:normAutofit/>
          </a:bodyPr>
          <a:lstStyle/>
          <a:p>
            <a:r>
              <a:rPr lang="en-US" sz="2400" dirty="0"/>
              <a:t>Proof-of-concept effort</a:t>
            </a:r>
          </a:p>
          <a:p>
            <a:r>
              <a:rPr lang="en-US" sz="2400" dirty="0"/>
              <a:t>Facilitate sharing of currently available work zone data collected by agencies</a:t>
            </a:r>
          </a:p>
          <a:p>
            <a:pPr lvl="1">
              <a:lnSpc>
                <a:spcPct val="100000"/>
              </a:lnSpc>
            </a:pPr>
            <a:r>
              <a:rPr lang="en-US" sz="2000" dirty="0"/>
              <a:t>Set of common data elements</a:t>
            </a:r>
          </a:p>
          <a:p>
            <a:pPr lvl="1">
              <a:lnSpc>
                <a:spcPct val="100000"/>
              </a:lnSpc>
            </a:pPr>
            <a:r>
              <a:rPr lang="en-US" sz="2000" dirty="0"/>
              <a:t>Aggregation support</a:t>
            </a:r>
          </a:p>
          <a:p>
            <a:r>
              <a:rPr lang="en-US" sz="2400" dirty="0"/>
              <a:t>Demonstrate usability by various users</a:t>
            </a:r>
          </a:p>
          <a:p>
            <a:pPr lvl="1">
              <a:lnSpc>
                <a:spcPct val="110000"/>
              </a:lnSpc>
            </a:pPr>
            <a:r>
              <a:rPr lang="en-US" sz="2000" dirty="0"/>
              <a:t>Traveler information providers</a:t>
            </a:r>
          </a:p>
          <a:p>
            <a:pPr lvl="1">
              <a:lnSpc>
                <a:spcPct val="110000"/>
              </a:lnSpc>
            </a:pPr>
            <a:r>
              <a:rPr lang="en-US" sz="2000" dirty="0"/>
              <a:t>Freight haulers</a:t>
            </a:r>
          </a:p>
          <a:p>
            <a:pPr lvl="1">
              <a:lnSpc>
                <a:spcPct val="110000"/>
              </a:lnSpc>
            </a:pPr>
            <a:r>
              <a:rPr lang="en-US" sz="2000" dirty="0"/>
              <a:t>Connected vehicle developers</a:t>
            </a:r>
          </a:p>
        </p:txBody>
      </p:sp>
      <p:pic>
        <p:nvPicPr>
          <p:cNvPr id="4" name="Picture 3"/>
          <p:cNvPicPr>
            <a:picLocks noChangeAspect="1"/>
          </p:cNvPicPr>
          <p:nvPr/>
        </p:nvPicPr>
        <p:blipFill>
          <a:blip r:embed="rId3"/>
          <a:stretch>
            <a:fillRect/>
          </a:stretch>
        </p:blipFill>
        <p:spPr>
          <a:xfrm>
            <a:off x="4176532" y="3487567"/>
            <a:ext cx="2672599" cy="1475264"/>
          </a:xfrm>
          <a:prstGeom prst="rect">
            <a:avLst/>
          </a:prstGeom>
        </p:spPr>
      </p:pic>
    </p:spTree>
    <p:extLst>
      <p:ext uri="{BB962C8B-B14F-4D97-AF65-F5344CB8AC3E}">
        <p14:creationId xmlns:p14="http://schemas.microsoft.com/office/powerpoint/2010/main" val="322815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120253"/>
            <a:ext cx="5915025" cy="994172"/>
          </a:xfrm>
        </p:spPr>
        <p:txBody>
          <a:bodyPr/>
          <a:lstStyle/>
          <a:p>
            <a:r>
              <a:rPr lang="en-US" b="1" dirty="0"/>
              <a:t>FHWA Work Zone Data Initiative </a:t>
            </a:r>
          </a:p>
        </p:txBody>
      </p:sp>
      <p:sp>
        <p:nvSpPr>
          <p:cNvPr id="3" name="Content Placeholder 2"/>
          <p:cNvSpPr>
            <a:spLocks noGrp="1"/>
          </p:cNvSpPr>
          <p:nvPr>
            <p:ph idx="1"/>
          </p:nvPr>
        </p:nvSpPr>
        <p:spPr>
          <a:xfrm>
            <a:off x="204116" y="982167"/>
            <a:ext cx="6193631" cy="1438106"/>
          </a:xfrm>
        </p:spPr>
        <p:txBody>
          <a:bodyPr>
            <a:normAutofit/>
          </a:bodyPr>
          <a:lstStyle/>
          <a:p>
            <a:pPr>
              <a:lnSpc>
                <a:spcPct val="100000"/>
              </a:lnSpc>
            </a:pPr>
            <a:r>
              <a:rPr lang="en-US" sz="2300" dirty="0"/>
              <a:t>Establishing a consistent standardized framework for organizing, communicating, and using work zone activity data</a:t>
            </a:r>
            <a:endParaRPr lang="en-US" dirty="0"/>
          </a:p>
          <a:p>
            <a:pPr marL="0" indent="0">
              <a:buNone/>
            </a:pPr>
            <a:endParaRPr lang="en-US" dirty="0"/>
          </a:p>
        </p:txBody>
      </p:sp>
      <p:pic>
        <p:nvPicPr>
          <p:cNvPr id="4" name="Picture 3">
            <a:extLst>
              <a:ext uri="{FF2B5EF4-FFF2-40B4-BE49-F238E27FC236}">
                <a16:creationId xmlns:a16="http://schemas.microsoft.com/office/drawing/2014/main" id="{5B232D14-23A1-4645-B339-59D1F540C918}"/>
              </a:ext>
            </a:extLst>
          </p:cNvPr>
          <p:cNvPicPr>
            <a:picLocks noChangeAspect="1"/>
          </p:cNvPicPr>
          <p:nvPr/>
        </p:nvPicPr>
        <p:blipFill>
          <a:blip r:embed="rId3"/>
          <a:stretch>
            <a:fillRect/>
          </a:stretch>
        </p:blipFill>
        <p:spPr>
          <a:xfrm>
            <a:off x="1095374" y="2278796"/>
            <a:ext cx="4411117" cy="2685880"/>
          </a:xfrm>
          <a:prstGeom prst="rect">
            <a:avLst/>
          </a:prstGeom>
        </p:spPr>
      </p:pic>
    </p:spTree>
    <p:extLst>
      <p:ext uri="{BB962C8B-B14F-4D97-AF65-F5344CB8AC3E}">
        <p14:creationId xmlns:p14="http://schemas.microsoft.com/office/powerpoint/2010/main" val="2175043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FHWA Work Zone Data Initiative </a:t>
            </a:r>
          </a:p>
        </p:txBody>
      </p:sp>
      <p:sp>
        <p:nvSpPr>
          <p:cNvPr id="3" name="Content Placeholder 2"/>
          <p:cNvSpPr>
            <a:spLocks noGrp="1"/>
          </p:cNvSpPr>
          <p:nvPr>
            <p:ph idx="1"/>
          </p:nvPr>
        </p:nvSpPr>
        <p:spPr>
          <a:xfrm>
            <a:off x="471488" y="1133475"/>
            <a:ext cx="5743575" cy="1438275"/>
          </a:xfrm>
        </p:spPr>
        <p:txBody>
          <a:bodyPr>
            <a:normAutofit/>
          </a:bodyPr>
          <a:lstStyle/>
          <a:p>
            <a:r>
              <a:rPr lang="en-US" dirty="0"/>
              <a:t>Draft use cases, framework, data dictionary available at </a:t>
            </a:r>
            <a:r>
              <a:rPr lang="en-US" sz="1500" b="1" dirty="0">
                <a:hlinkClick r:id="rId3"/>
              </a:rPr>
              <a:t>https://collaboration.fhwa.dot.gov/wzmp</a:t>
            </a:r>
            <a:endParaRPr lang="en-US" dirty="0"/>
          </a:p>
          <a:p>
            <a:r>
              <a:rPr lang="en-US" dirty="0"/>
              <a:t>Pilot test opportunities exist (email interest to WZDI@dot.gov)</a:t>
            </a:r>
          </a:p>
          <a:p>
            <a:pPr marL="0" indent="0">
              <a:buNone/>
            </a:pPr>
            <a:endParaRPr lang="en-US" dirty="0"/>
          </a:p>
        </p:txBody>
      </p:sp>
      <p:pic>
        <p:nvPicPr>
          <p:cNvPr id="8" name="Picture 7"/>
          <p:cNvPicPr>
            <a:picLocks noChangeAspect="1"/>
          </p:cNvPicPr>
          <p:nvPr/>
        </p:nvPicPr>
        <p:blipFill>
          <a:blip r:embed="rId4"/>
          <a:stretch>
            <a:fillRect/>
          </a:stretch>
        </p:blipFill>
        <p:spPr>
          <a:xfrm>
            <a:off x="4502946" y="2981325"/>
            <a:ext cx="1499341" cy="1645920"/>
          </a:xfrm>
          <a:prstGeom prst="rect">
            <a:avLst/>
          </a:prstGeom>
          <a:ln>
            <a:solidFill>
              <a:schemeClr val="tx1"/>
            </a:solidFill>
          </a:ln>
        </p:spPr>
      </p:pic>
      <p:pic>
        <p:nvPicPr>
          <p:cNvPr id="4" name="Picture 3">
            <a:extLst>
              <a:ext uri="{FF2B5EF4-FFF2-40B4-BE49-F238E27FC236}">
                <a16:creationId xmlns:a16="http://schemas.microsoft.com/office/drawing/2014/main" id="{C4F54047-704E-41DD-BA9F-0104A7150C29}"/>
              </a:ext>
            </a:extLst>
          </p:cNvPr>
          <p:cNvPicPr>
            <a:picLocks noChangeAspect="1"/>
          </p:cNvPicPr>
          <p:nvPr/>
        </p:nvPicPr>
        <p:blipFill>
          <a:blip r:embed="rId5"/>
          <a:stretch>
            <a:fillRect/>
          </a:stretch>
        </p:blipFill>
        <p:spPr>
          <a:xfrm>
            <a:off x="584261" y="2977045"/>
            <a:ext cx="1563179" cy="1645920"/>
          </a:xfrm>
          <a:prstGeom prst="rect">
            <a:avLst/>
          </a:prstGeom>
          <a:ln>
            <a:solidFill>
              <a:srgbClr val="060606"/>
            </a:solidFill>
          </a:ln>
        </p:spPr>
      </p:pic>
      <p:pic>
        <p:nvPicPr>
          <p:cNvPr id="5" name="Picture 4">
            <a:extLst>
              <a:ext uri="{FF2B5EF4-FFF2-40B4-BE49-F238E27FC236}">
                <a16:creationId xmlns:a16="http://schemas.microsoft.com/office/drawing/2014/main" id="{DBC2597A-490F-4417-B2CA-680F481C8D56}"/>
              </a:ext>
            </a:extLst>
          </p:cNvPr>
          <p:cNvPicPr>
            <a:picLocks noChangeAspect="1"/>
          </p:cNvPicPr>
          <p:nvPr/>
        </p:nvPicPr>
        <p:blipFill>
          <a:blip r:embed="rId6"/>
          <a:stretch>
            <a:fillRect/>
          </a:stretch>
        </p:blipFill>
        <p:spPr>
          <a:xfrm>
            <a:off x="2517593" y="2986570"/>
            <a:ext cx="1510425" cy="1645920"/>
          </a:xfrm>
          <a:prstGeom prst="rect">
            <a:avLst/>
          </a:prstGeom>
          <a:ln>
            <a:solidFill>
              <a:srgbClr val="060606"/>
            </a:solidFill>
          </a:ln>
        </p:spPr>
      </p:pic>
    </p:spTree>
    <p:extLst>
      <p:ext uri="{BB962C8B-B14F-4D97-AF65-F5344CB8AC3E}">
        <p14:creationId xmlns:p14="http://schemas.microsoft.com/office/powerpoint/2010/main" val="3457362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l="-6000" r="-6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Questions?</a:t>
            </a:r>
          </a:p>
        </p:txBody>
      </p:sp>
      <p:sp>
        <p:nvSpPr>
          <p:cNvPr id="9" name="Text Placeholder 8"/>
          <p:cNvSpPr>
            <a:spLocks noGrp="1"/>
          </p:cNvSpPr>
          <p:nvPr>
            <p:ph type="body" sz="quarter" idx="10"/>
          </p:nvPr>
        </p:nvSpPr>
        <p:spPr>
          <a:xfrm>
            <a:off x="4600185" y="3116871"/>
            <a:ext cx="2035467" cy="322870"/>
          </a:xfrm>
        </p:spPr>
        <p:txBody>
          <a:bodyPr>
            <a:noAutofit/>
          </a:bodyPr>
          <a:lstStyle/>
          <a:p>
            <a:r>
              <a:rPr lang="en-US" sz="2400" dirty="0"/>
              <a:t>Gerald Ullman</a:t>
            </a:r>
          </a:p>
        </p:txBody>
      </p:sp>
      <p:sp>
        <p:nvSpPr>
          <p:cNvPr id="10" name="Text Placeholder 9"/>
          <p:cNvSpPr>
            <a:spLocks noGrp="1"/>
          </p:cNvSpPr>
          <p:nvPr>
            <p:ph type="body" sz="quarter" idx="11"/>
          </p:nvPr>
        </p:nvSpPr>
        <p:spPr>
          <a:xfrm>
            <a:off x="4600185" y="3391498"/>
            <a:ext cx="2194857" cy="776288"/>
          </a:xfrm>
        </p:spPr>
        <p:txBody>
          <a:bodyPr>
            <a:noAutofit/>
          </a:bodyPr>
          <a:lstStyle/>
          <a:p>
            <a:pPr>
              <a:lnSpc>
                <a:spcPct val="100000"/>
              </a:lnSpc>
              <a:spcBef>
                <a:spcPts val="0"/>
              </a:spcBef>
            </a:pPr>
            <a:r>
              <a:rPr lang="en-US" sz="1600" b="1" dirty="0"/>
              <a:t>979-317-2142</a:t>
            </a:r>
          </a:p>
          <a:p>
            <a:pPr>
              <a:lnSpc>
                <a:spcPct val="100000"/>
              </a:lnSpc>
              <a:spcBef>
                <a:spcPts val="0"/>
              </a:spcBef>
            </a:pPr>
            <a:r>
              <a:rPr lang="en-US" sz="1600" b="1" dirty="0"/>
              <a:t>g-ullman@tti.tamu.edu</a:t>
            </a:r>
          </a:p>
        </p:txBody>
      </p:sp>
    </p:spTree>
    <p:extLst>
      <p:ext uri="{BB962C8B-B14F-4D97-AF65-F5344CB8AC3E}">
        <p14:creationId xmlns:p14="http://schemas.microsoft.com/office/powerpoint/2010/main" val="1425428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62736" y="299491"/>
            <a:ext cx="4236244" cy="745629"/>
          </a:xfrm>
        </p:spPr>
        <p:txBody>
          <a:bodyPr>
            <a:normAutofit/>
          </a:bodyPr>
          <a:lstStyle/>
          <a:p>
            <a:r>
              <a:rPr lang="en-US" b="1" dirty="0"/>
              <a:t>Presentation Topics</a:t>
            </a:r>
          </a:p>
        </p:txBody>
      </p:sp>
      <p:sp>
        <p:nvSpPr>
          <p:cNvPr id="12" name="Content Placeholder 11"/>
          <p:cNvSpPr>
            <a:spLocks noGrp="1"/>
          </p:cNvSpPr>
          <p:nvPr>
            <p:ph idx="1"/>
          </p:nvPr>
        </p:nvSpPr>
        <p:spPr>
          <a:xfrm>
            <a:off x="92278" y="3373866"/>
            <a:ext cx="6389638" cy="1634361"/>
          </a:xfrm>
        </p:spPr>
        <p:txBody>
          <a:bodyPr/>
          <a:lstStyle/>
          <a:p>
            <a:r>
              <a:rPr lang="en-US" dirty="0">
                <a:solidFill>
                  <a:srgbClr val="060606"/>
                </a:solidFill>
              </a:rPr>
              <a:t>Influence of Connected/Autonomous Vehicle Development and Adoption </a:t>
            </a:r>
          </a:p>
          <a:p>
            <a:r>
              <a:rPr lang="en-US" dirty="0">
                <a:solidFill>
                  <a:srgbClr val="060606"/>
                </a:solidFill>
              </a:rPr>
              <a:t>Connected Work Zone Technology Initiatives</a:t>
            </a:r>
          </a:p>
          <a:p>
            <a:r>
              <a:rPr lang="en-US" dirty="0">
                <a:solidFill>
                  <a:srgbClr val="060606"/>
                </a:solidFill>
              </a:rPr>
              <a:t>FHWA Work Zone Data Exchange/Data Initiative</a:t>
            </a:r>
          </a:p>
        </p:txBody>
      </p:sp>
    </p:spTree>
    <p:extLst>
      <p:ext uri="{BB962C8B-B14F-4D97-AF65-F5344CB8AC3E}">
        <p14:creationId xmlns:p14="http://schemas.microsoft.com/office/powerpoint/2010/main" val="927772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b="1" dirty="0"/>
              <a:t>Connected vs. Autonomous Vehicles</a:t>
            </a:r>
          </a:p>
        </p:txBody>
      </p:sp>
      <p:sp>
        <p:nvSpPr>
          <p:cNvPr id="12" name="Content Placeholder 11"/>
          <p:cNvSpPr>
            <a:spLocks noGrp="1"/>
          </p:cNvSpPr>
          <p:nvPr>
            <p:ph idx="1"/>
          </p:nvPr>
        </p:nvSpPr>
        <p:spPr>
          <a:xfrm>
            <a:off x="230737" y="1084007"/>
            <a:ext cx="6361792" cy="3785648"/>
          </a:xfrm>
        </p:spPr>
        <p:txBody>
          <a:bodyPr>
            <a:normAutofit lnSpcReduction="10000"/>
          </a:bodyPr>
          <a:lstStyle/>
          <a:p>
            <a:r>
              <a:rPr lang="en-US" sz="2400" u="sng" dirty="0"/>
              <a:t>Connected Vehicles</a:t>
            </a:r>
          </a:p>
          <a:p>
            <a:pPr lvl="1"/>
            <a:r>
              <a:rPr lang="en-US" sz="2000" dirty="0"/>
              <a:t>Vehicles communicate with each other and with the infrastructure</a:t>
            </a:r>
          </a:p>
          <a:p>
            <a:pPr lvl="1"/>
            <a:r>
              <a:rPr lang="en-US" sz="2000" dirty="0"/>
              <a:t>Provide warnings and guidance to the human driver</a:t>
            </a:r>
          </a:p>
          <a:p>
            <a:r>
              <a:rPr lang="en-US" sz="2400" u="sng" dirty="0"/>
              <a:t>Autonomous Vehicles</a:t>
            </a:r>
          </a:p>
          <a:p>
            <a:pPr lvl="1"/>
            <a:r>
              <a:rPr lang="en-US" sz="2000" dirty="0"/>
              <a:t>Vehicles perform some (SAE Levels 1-3) or all (SAE Levels 4-5) of the driving tasks</a:t>
            </a:r>
          </a:p>
          <a:p>
            <a:pPr lvl="1"/>
            <a:r>
              <a:rPr lang="en-US" sz="2000" dirty="0"/>
              <a:t>Examples: Advanced Driving Assistance Systems (ADAS), autonomous shuttles</a:t>
            </a:r>
          </a:p>
          <a:p>
            <a:pPr marL="257175" lvl="1" indent="0" algn="ctr">
              <a:buNone/>
            </a:pPr>
            <a:endParaRPr lang="en-US" sz="2000" b="1" i="1" dirty="0">
              <a:solidFill>
                <a:srgbClr val="C00000"/>
              </a:solidFill>
            </a:endParaRPr>
          </a:p>
          <a:p>
            <a:pPr marL="257175" lvl="1" indent="0" algn="ctr">
              <a:buNone/>
            </a:pPr>
            <a:r>
              <a:rPr lang="en-US" sz="2000" b="1" i="1" dirty="0">
                <a:solidFill>
                  <a:srgbClr val="C00000"/>
                </a:solidFill>
              </a:rPr>
              <a:t>Connected Autonomous Vehicles (CAVs) May Combine Features of Both</a:t>
            </a:r>
          </a:p>
        </p:txBody>
      </p:sp>
    </p:spTree>
    <p:extLst>
      <p:ext uri="{BB962C8B-B14F-4D97-AF65-F5344CB8AC3E}">
        <p14:creationId xmlns:p14="http://schemas.microsoft.com/office/powerpoint/2010/main" val="2987398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CAV “Information” Sources</a:t>
            </a:r>
          </a:p>
        </p:txBody>
      </p:sp>
      <p:sp>
        <p:nvSpPr>
          <p:cNvPr id="3" name="Content Placeholder 2"/>
          <p:cNvSpPr>
            <a:spLocks noGrp="1"/>
          </p:cNvSpPr>
          <p:nvPr>
            <p:ph idx="1"/>
          </p:nvPr>
        </p:nvSpPr>
        <p:spPr>
          <a:xfrm>
            <a:off x="192947" y="1314403"/>
            <a:ext cx="3867301" cy="3048222"/>
          </a:xfrm>
        </p:spPr>
        <p:txBody>
          <a:bodyPr>
            <a:normAutofit lnSpcReduction="10000"/>
          </a:bodyPr>
          <a:lstStyle/>
          <a:p>
            <a:r>
              <a:rPr lang="en-US" sz="2400" dirty="0"/>
              <a:t>Environmental</a:t>
            </a:r>
          </a:p>
          <a:p>
            <a:pPr lvl="1"/>
            <a:r>
              <a:rPr lang="en-US" sz="2000" dirty="0"/>
              <a:t>Sensors that “see” the roadway environment</a:t>
            </a:r>
          </a:p>
          <a:p>
            <a:pPr lvl="1"/>
            <a:r>
              <a:rPr lang="en-US" sz="2000" dirty="0"/>
              <a:t>Lidar, radar, machine vision, etc.</a:t>
            </a:r>
          </a:p>
          <a:p>
            <a:r>
              <a:rPr lang="en-US" sz="2400" dirty="0"/>
              <a:t>Wireless data communications</a:t>
            </a:r>
          </a:p>
          <a:p>
            <a:pPr lvl="1"/>
            <a:r>
              <a:rPr lang="en-US" sz="2000" dirty="0"/>
              <a:t>Free-form alerts (smartphone apps)</a:t>
            </a:r>
          </a:p>
          <a:p>
            <a:pPr lvl="1"/>
            <a:r>
              <a:rPr lang="en-US" sz="2000" dirty="0"/>
              <a:t>Standardized “messages”</a:t>
            </a:r>
          </a:p>
          <a:p>
            <a:pPr lvl="1"/>
            <a:endParaRPr lang="en-US" dirty="0"/>
          </a:p>
          <a:p>
            <a:pPr lvl="1"/>
            <a:endParaRPr lang="en-US" dirty="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007" y="3027653"/>
            <a:ext cx="1531394" cy="1334972"/>
          </a:xfrm>
          <a:prstGeom prst="rect">
            <a:avLst/>
          </a:prstGeom>
          <a:ln>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101" y="1593952"/>
            <a:ext cx="2164414" cy="1196878"/>
          </a:xfrm>
          <a:prstGeom prst="rect">
            <a:avLst/>
          </a:prstGeom>
          <a:ln>
            <a:solidFill>
              <a:schemeClr val="tx1"/>
            </a:solidFill>
          </a:ln>
        </p:spPr>
      </p:pic>
    </p:spTree>
    <p:extLst>
      <p:ext uri="{BB962C8B-B14F-4D97-AF65-F5344CB8AC3E}">
        <p14:creationId xmlns:p14="http://schemas.microsoft.com/office/powerpoint/2010/main" val="225637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Work Zones Present Significant Challenges to CAVs</a:t>
            </a:r>
          </a:p>
        </p:txBody>
      </p:sp>
      <p:sp>
        <p:nvSpPr>
          <p:cNvPr id="3" name="Content Placeholder 2"/>
          <p:cNvSpPr>
            <a:spLocks noGrp="1"/>
          </p:cNvSpPr>
          <p:nvPr>
            <p:ph idx="1"/>
          </p:nvPr>
        </p:nvSpPr>
        <p:spPr>
          <a:xfrm>
            <a:off x="310754" y="1356852"/>
            <a:ext cx="3953134" cy="3143711"/>
          </a:xfrm>
        </p:spPr>
        <p:txBody>
          <a:bodyPr>
            <a:normAutofit/>
          </a:bodyPr>
          <a:lstStyle/>
          <a:p>
            <a:r>
              <a:rPr lang="en-US" sz="2400" dirty="0"/>
              <a:t>Temporary changes to allowable travel paths</a:t>
            </a:r>
          </a:p>
          <a:p>
            <a:pPr lvl="1"/>
            <a:r>
              <a:rPr lang="en-US" sz="2000" dirty="0"/>
              <a:t>Lane/road closures</a:t>
            </a:r>
          </a:p>
          <a:p>
            <a:pPr lvl="1"/>
            <a:r>
              <a:rPr lang="en-US" sz="2000" dirty="0"/>
              <a:t>Lane shifts to the shoulder or to new pavement</a:t>
            </a:r>
          </a:p>
          <a:p>
            <a:pPr lvl="1"/>
            <a:r>
              <a:rPr lang="en-US" sz="2000" dirty="0"/>
              <a:t>Driveway access changes</a:t>
            </a:r>
          </a:p>
          <a:p>
            <a:pPr lvl="1"/>
            <a:r>
              <a:rPr lang="en-US" sz="2000" dirty="0"/>
              <a:t>Lane use re-designations </a:t>
            </a:r>
          </a:p>
          <a:p>
            <a:pPr marL="257175" lvl="1" indent="0">
              <a:buNone/>
            </a:pPr>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1133"/>
          <a:stretch/>
        </p:blipFill>
        <p:spPr>
          <a:xfrm>
            <a:off x="5154950" y="3626835"/>
            <a:ext cx="1371599" cy="1028700"/>
          </a:xfrm>
          <a:prstGeom prst="rect">
            <a:avLst/>
          </a:prstGeom>
          <a:ln>
            <a:solidFill>
              <a:schemeClr val="accent4">
                <a:lumMod val="50000"/>
              </a:schemeClr>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8088" y="3626835"/>
            <a:ext cx="1371600" cy="1028700"/>
          </a:xfrm>
          <a:prstGeom prst="rect">
            <a:avLst/>
          </a:prstGeom>
          <a:ln>
            <a:solidFill>
              <a:schemeClr val="accent4">
                <a:lumMod val="50000"/>
              </a:schemeClr>
            </a:solidFill>
          </a:ln>
        </p:spPr>
      </p:pic>
      <p:pic>
        <p:nvPicPr>
          <p:cNvPr id="10" name="Picture 9">
            <a:extLst>
              <a:ext uri="{FF2B5EF4-FFF2-40B4-BE49-F238E27FC236}">
                <a16:creationId xmlns:a16="http://schemas.microsoft.com/office/drawing/2014/main" id="{3E51CB74-631D-4588-B4A3-A49E9218B7C0}"/>
              </a:ext>
            </a:extLst>
          </p:cNvPr>
          <p:cNvPicPr>
            <a:picLocks noChangeAspect="1"/>
          </p:cNvPicPr>
          <p:nvPr/>
        </p:nvPicPr>
        <p:blipFill>
          <a:blip r:embed="rId5"/>
          <a:stretch>
            <a:fillRect/>
          </a:stretch>
        </p:blipFill>
        <p:spPr>
          <a:xfrm>
            <a:off x="5154953" y="1221135"/>
            <a:ext cx="1371599" cy="1028700"/>
          </a:xfrm>
          <a:prstGeom prst="rect">
            <a:avLst/>
          </a:prstGeom>
          <a:ln>
            <a:solidFill>
              <a:schemeClr val="accent4">
                <a:lumMod val="50000"/>
              </a:schemeClr>
            </a:solidFill>
          </a:ln>
        </p:spPr>
      </p:pic>
      <p:pic>
        <p:nvPicPr>
          <p:cNvPr id="11" name="Picture 10">
            <a:extLst>
              <a:ext uri="{FF2B5EF4-FFF2-40B4-BE49-F238E27FC236}">
                <a16:creationId xmlns:a16="http://schemas.microsoft.com/office/drawing/2014/main" id="{D9A56B3A-6FA4-4A46-B55E-184A0CE704BD}"/>
              </a:ext>
            </a:extLst>
          </p:cNvPr>
          <p:cNvPicPr>
            <a:picLocks noChangeAspect="1"/>
          </p:cNvPicPr>
          <p:nvPr/>
        </p:nvPicPr>
        <p:blipFill rotWithShape="1">
          <a:blip r:embed="rId6"/>
          <a:srcRect l="908" r="10203"/>
          <a:stretch/>
        </p:blipFill>
        <p:spPr>
          <a:xfrm>
            <a:off x="5154950" y="2423985"/>
            <a:ext cx="1371600" cy="1028700"/>
          </a:xfrm>
          <a:prstGeom prst="rect">
            <a:avLst/>
          </a:prstGeom>
          <a:ln>
            <a:solidFill>
              <a:schemeClr val="accent4">
                <a:lumMod val="50000"/>
              </a:schemeClr>
            </a:solidFill>
          </a:ln>
        </p:spPr>
      </p:pic>
    </p:spTree>
    <p:extLst>
      <p:ext uri="{BB962C8B-B14F-4D97-AF65-F5344CB8AC3E}">
        <p14:creationId xmlns:p14="http://schemas.microsoft.com/office/powerpoint/2010/main" val="722718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Work Challenges (cont’d)</a:t>
            </a:r>
          </a:p>
        </p:txBody>
      </p:sp>
      <p:sp>
        <p:nvSpPr>
          <p:cNvPr id="3" name="Content Placeholder 2"/>
          <p:cNvSpPr>
            <a:spLocks noGrp="1"/>
          </p:cNvSpPr>
          <p:nvPr>
            <p:ph idx="1"/>
          </p:nvPr>
        </p:nvSpPr>
        <p:spPr>
          <a:xfrm>
            <a:off x="132736" y="1304578"/>
            <a:ext cx="5040718" cy="1267172"/>
          </a:xfrm>
        </p:spPr>
        <p:txBody>
          <a:bodyPr>
            <a:normAutofit fontScale="92500"/>
          </a:bodyPr>
          <a:lstStyle/>
          <a:p>
            <a:r>
              <a:rPr lang="en-US" sz="2600" dirty="0"/>
              <a:t>Temporary traffic regulation changes</a:t>
            </a:r>
          </a:p>
          <a:p>
            <a:pPr lvl="1"/>
            <a:r>
              <a:rPr lang="en-US" sz="2200" dirty="0"/>
              <a:t>Reduced speed limits</a:t>
            </a:r>
          </a:p>
          <a:p>
            <a:pPr lvl="1"/>
            <a:r>
              <a:rPr lang="en-US" sz="2200" dirty="0"/>
              <a:t>New right-of-way traffic control </a:t>
            </a:r>
          </a:p>
          <a:p>
            <a:pPr marL="257175" lvl="1" indent="0">
              <a:buNone/>
            </a:pPr>
            <a:endParaRPr lang="en-US" dirty="0"/>
          </a:p>
          <a:p>
            <a:pPr lvl="1"/>
            <a:endParaRPr lang="en-US" dirty="0"/>
          </a:p>
          <a:p>
            <a:pPr lvl="1"/>
            <a:endParaRPr lang="en-US" dirty="0"/>
          </a:p>
          <a:p>
            <a:pPr lvl="1"/>
            <a:endParaRPr lang="en-US" dirty="0"/>
          </a:p>
        </p:txBody>
      </p:sp>
      <p:pic>
        <p:nvPicPr>
          <p:cNvPr id="8" name="Picture 7">
            <a:extLst>
              <a:ext uri="{FF2B5EF4-FFF2-40B4-BE49-F238E27FC236}">
                <a16:creationId xmlns:a16="http://schemas.microsoft.com/office/drawing/2014/main" id="{63A93585-4F8B-4D93-91D7-1156BF94E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65" t="665" r="16929" b="-1"/>
          <a:stretch/>
        </p:blipFill>
        <p:spPr>
          <a:xfrm>
            <a:off x="5173454" y="1304535"/>
            <a:ext cx="1213059" cy="1344736"/>
          </a:xfrm>
          <a:prstGeom prst="rect">
            <a:avLst/>
          </a:prstGeom>
        </p:spPr>
      </p:pic>
      <p:pic>
        <p:nvPicPr>
          <p:cNvPr id="9" name="Picture 8">
            <a:extLst>
              <a:ext uri="{FF2B5EF4-FFF2-40B4-BE49-F238E27FC236}">
                <a16:creationId xmlns:a16="http://schemas.microsoft.com/office/drawing/2014/main" id="{DCE988DF-858E-4E6B-A71E-D3E327EA1E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393" y="2828032"/>
            <a:ext cx="1828800" cy="1371600"/>
          </a:xfrm>
          <a:prstGeom prst="rect">
            <a:avLst/>
          </a:prstGeom>
          <a:ln>
            <a:solidFill>
              <a:schemeClr val="accent4">
                <a:lumMod val="50000"/>
              </a:schemeClr>
            </a:solidFill>
          </a:ln>
        </p:spPr>
      </p:pic>
      <p:pic>
        <p:nvPicPr>
          <p:cNvPr id="12" name="Picture 11">
            <a:extLst>
              <a:ext uri="{FF2B5EF4-FFF2-40B4-BE49-F238E27FC236}">
                <a16:creationId xmlns:a16="http://schemas.microsoft.com/office/drawing/2014/main" id="{67DF5A8A-305E-43B8-A44A-8A18ED6FCEE7}"/>
              </a:ext>
            </a:extLst>
          </p:cNvPr>
          <p:cNvPicPr>
            <a:picLocks noChangeAspect="1"/>
          </p:cNvPicPr>
          <p:nvPr/>
        </p:nvPicPr>
        <p:blipFill>
          <a:blip r:embed="rId5"/>
          <a:stretch>
            <a:fillRect/>
          </a:stretch>
        </p:blipFill>
        <p:spPr>
          <a:xfrm>
            <a:off x="4690433" y="2813744"/>
            <a:ext cx="1850231" cy="1385888"/>
          </a:xfrm>
          <a:prstGeom prst="rect">
            <a:avLst/>
          </a:prstGeom>
          <a:ln>
            <a:solidFill>
              <a:schemeClr val="accent4">
                <a:lumMod val="50000"/>
              </a:schemeClr>
            </a:solidFill>
          </a:ln>
        </p:spPr>
      </p:pic>
      <p:pic>
        <p:nvPicPr>
          <p:cNvPr id="13" name="Picture 12">
            <a:extLst>
              <a:ext uri="{FF2B5EF4-FFF2-40B4-BE49-F238E27FC236}">
                <a16:creationId xmlns:a16="http://schemas.microsoft.com/office/drawing/2014/main" id="{AAACC896-131A-4CD8-A64B-9290029CCF55}"/>
              </a:ext>
            </a:extLst>
          </p:cNvPr>
          <p:cNvPicPr>
            <a:picLocks noChangeAspect="1"/>
          </p:cNvPicPr>
          <p:nvPr/>
        </p:nvPicPr>
        <p:blipFill>
          <a:blip r:embed="rId6"/>
          <a:stretch>
            <a:fillRect/>
          </a:stretch>
        </p:blipFill>
        <p:spPr>
          <a:xfrm>
            <a:off x="3109543" y="2828032"/>
            <a:ext cx="1159540" cy="1749410"/>
          </a:xfrm>
          <a:prstGeom prst="rect">
            <a:avLst/>
          </a:prstGeom>
          <a:ln>
            <a:solidFill>
              <a:schemeClr val="accent4">
                <a:lumMod val="50000"/>
              </a:schemeClr>
            </a:solidFill>
          </a:ln>
        </p:spPr>
      </p:pic>
    </p:spTree>
    <p:extLst>
      <p:ext uri="{BB962C8B-B14F-4D97-AF65-F5344CB8AC3E}">
        <p14:creationId xmlns:p14="http://schemas.microsoft.com/office/powerpoint/2010/main" val="3786021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120" y="393882"/>
            <a:ext cx="5915025" cy="692744"/>
          </a:xfrm>
        </p:spPr>
        <p:txBody>
          <a:bodyPr>
            <a:normAutofit/>
          </a:bodyPr>
          <a:lstStyle/>
          <a:p>
            <a:r>
              <a:rPr lang="en-US" b="1" dirty="0"/>
              <a:t>Work Zones Challenges (cont’d)</a:t>
            </a:r>
          </a:p>
        </p:txBody>
      </p:sp>
      <p:sp>
        <p:nvSpPr>
          <p:cNvPr id="3" name="Content Placeholder 2"/>
          <p:cNvSpPr>
            <a:spLocks noGrp="1"/>
          </p:cNvSpPr>
          <p:nvPr>
            <p:ph idx="1"/>
          </p:nvPr>
        </p:nvSpPr>
        <p:spPr>
          <a:xfrm>
            <a:off x="279201" y="1203118"/>
            <a:ext cx="3953134" cy="2906612"/>
          </a:xfrm>
        </p:spPr>
        <p:txBody>
          <a:bodyPr>
            <a:normAutofit/>
          </a:bodyPr>
          <a:lstStyle/>
          <a:p>
            <a:r>
              <a:rPr lang="en-US" sz="2400" dirty="0"/>
              <a:t>Temporary hazards</a:t>
            </a:r>
          </a:p>
          <a:p>
            <a:pPr lvl="1"/>
            <a:r>
              <a:rPr lang="en-US" sz="2000" dirty="0"/>
              <a:t>Workers and equipment operating in close proximity to travel lanes</a:t>
            </a:r>
          </a:p>
          <a:p>
            <a:pPr lvl="1"/>
            <a:r>
              <a:rPr lang="en-US" sz="2000" dirty="0"/>
              <a:t>Bumps/uneven lanes</a:t>
            </a:r>
          </a:p>
          <a:p>
            <a:pPr lvl="1"/>
            <a:endParaRPr lang="en-US" dirty="0"/>
          </a:p>
          <a:p>
            <a:pPr lvl="1"/>
            <a:endParaRPr lang="en-US" dirty="0"/>
          </a:p>
          <a:p>
            <a:pPr lvl="1"/>
            <a:endParaRPr lang="en-US" dirty="0"/>
          </a:p>
          <a:p>
            <a:pPr lvl="1"/>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6874" t="26528" r="21460" b="28194"/>
          <a:stretch/>
        </p:blipFill>
        <p:spPr>
          <a:xfrm>
            <a:off x="4864299" y="1466907"/>
            <a:ext cx="1714500" cy="1397315"/>
          </a:xfrm>
          <a:prstGeom prst="rect">
            <a:avLst/>
          </a:prstGeom>
          <a:ln>
            <a:solidFill>
              <a:schemeClr val="tx1"/>
            </a:solidFill>
          </a:ln>
        </p:spPr>
      </p:pic>
      <p:pic>
        <p:nvPicPr>
          <p:cNvPr id="13" name="Picture 12">
            <a:extLst>
              <a:ext uri="{FF2B5EF4-FFF2-40B4-BE49-F238E27FC236}">
                <a16:creationId xmlns:a16="http://schemas.microsoft.com/office/drawing/2014/main" id="{698BCA3F-F235-4558-A68D-32894374C327}"/>
              </a:ext>
            </a:extLst>
          </p:cNvPr>
          <p:cNvPicPr>
            <a:picLocks noChangeAspect="1"/>
          </p:cNvPicPr>
          <p:nvPr/>
        </p:nvPicPr>
        <p:blipFill>
          <a:blip r:embed="rId4"/>
          <a:stretch>
            <a:fillRect/>
          </a:stretch>
        </p:blipFill>
        <p:spPr>
          <a:xfrm>
            <a:off x="4864299" y="3047257"/>
            <a:ext cx="1714500" cy="1285875"/>
          </a:xfrm>
          <a:prstGeom prst="rect">
            <a:avLst/>
          </a:prstGeom>
          <a:ln>
            <a:solidFill>
              <a:schemeClr val="tx1"/>
            </a:solidFill>
          </a:ln>
        </p:spPr>
      </p:pic>
      <p:pic>
        <p:nvPicPr>
          <p:cNvPr id="15" name="Picture 14">
            <a:extLst>
              <a:ext uri="{FF2B5EF4-FFF2-40B4-BE49-F238E27FC236}">
                <a16:creationId xmlns:a16="http://schemas.microsoft.com/office/drawing/2014/main" id="{DE78AF96-AA63-44E5-BD73-19E9F9264B2F}"/>
              </a:ext>
            </a:extLst>
          </p:cNvPr>
          <p:cNvPicPr>
            <a:picLocks noChangeAspect="1"/>
          </p:cNvPicPr>
          <p:nvPr/>
        </p:nvPicPr>
        <p:blipFill>
          <a:blip r:embed="rId5"/>
          <a:stretch>
            <a:fillRect/>
          </a:stretch>
        </p:blipFill>
        <p:spPr>
          <a:xfrm>
            <a:off x="2781014" y="3047257"/>
            <a:ext cx="1783080" cy="1337310"/>
          </a:xfrm>
          <a:prstGeom prst="rect">
            <a:avLst/>
          </a:prstGeom>
          <a:ln>
            <a:solidFill>
              <a:schemeClr val="tx1"/>
            </a:solidFill>
          </a:ln>
        </p:spPr>
      </p:pic>
    </p:spTree>
    <p:extLst>
      <p:ext uri="{BB962C8B-B14F-4D97-AF65-F5344CB8AC3E}">
        <p14:creationId xmlns:p14="http://schemas.microsoft.com/office/powerpoint/2010/main" val="1103824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82" y="356589"/>
            <a:ext cx="5915025" cy="692744"/>
          </a:xfrm>
        </p:spPr>
        <p:txBody>
          <a:bodyPr>
            <a:normAutofit/>
          </a:bodyPr>
          <a:lstStyle/>
          <a:p>
            <a:r>
              <a:rPr lang="en-US" b="1" dirty="0"/>
              <a:t>Work Zones Challenges (cont’d)</a:t>
            </a:r>
          </a:p>
        </p:txBody>
      </p:sp>
      <p:sp>
        <p:nvSpPr>
          <p:cNvPr id="3" name="Content Placeholder 2"/>
          <p:cNvSpPr>
            <a:spLocks noGrp="1"/>
          </p:cNvSpPr>
          <p:nvPr>
            <p:ph idx="1"/>
          </p:nvPr>
        </p:nvSpPr>
        <p:spPr>
          <a:xfrm>
            <a:off x="310753" y="1593951"/>
            <a:ext cx="4143259" cy="2906612"/>
          </a:xfrm>
        </p:spPr>
        <p:txBody>
          <a:bodyPr>
            <a:normAutofit/>
          </a:bodyPr>
          <a:lstStyle/>
          <a:p>
            <a:r>
              <a:rPr lang="en-US" sz="2400" dirty="0"/>
              <a:t>Improper or confusing signing, channelization, and/or markings</a:t>
            </a:r>
          </a:p>
          <a:p>
            <a:pPr lvl="1"/>
            <a:endParaRPr lang="en-US" dirty="0"/>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FF4DBF0A-19AE-414A-A371-D2FD7CFF06DC}"/>
              </a:ext>
            </a:extLst>
          </p:cNvPr>
          <p:cNvPicPr>
            <a:picLocks noChangeAspect="1"/>
          </p:cNvPicPr>
          <p:nvPr/>
        </p:nvPicPr>
        <p:blipFill>
          <a:blip r:embed="rId3"/>
          <a:stretch>
            <a:fillRect/>
          </a:stretch>
        </p:blipFill>
        <p:spPr>
          <a:xfrm>
            <a:off x="4672936" y="1593950"/>
            <a:ext cx="1714500" cy="1285875"/>
          </a:xfrm>
          <a:prstGeom prst="rect">
            <a:avLst/>
          </a:prstGeom>
          <a:ln>
            <a:solidFill>
              <a:schemeClr val="accent4">
                <a:lumMod val="50000"/>
              </a:schemeClr>
            </a:solidFill>
          </a:ln>
        </p:spPr>
      </p:pic>
      <p:pic>
        <p:nvPicPr>
          <p:cNvPr id="10" name="Picture 9">
            <a:extLst>
              <a:ext uri="{FF2B5EF4-FFF2-40B4-BE49-F238E27FC236}">
                <a16:creationId xmlns:a16="http://schemas.microsoft.com/office/drawing/2014/main" id="{00580CC1-CF2D-4AEC-97A5-DA3086622CAC}"/>
              </a:ext>
            </a:extLst>
          </p:cNvPr>
          <p:cNvPicPr>
            <a:picLocks noChangeAspect="1"/>
          </p:cNvPicPr>
          <p:nvPr/>
        </p:nvPicPr>
        <p:blipFill>
          <a:blip r:embed="rId4"/>
          <a:stretch>
            <a:fillRect/>
          </a:stretch>
        </p:blipFill>
        <p:spPr>
          <a:xfrm>
            <a:off x="310754" y="3391253"/>
            <a:ext cx="1714500" cy="1285875"/>
          </a:xfrm>
          <a:prstGeom prst="rect">
            <a:avLst/>
          </a:prstGeom>
          <a:ln>
            <a:solidFill>
              <a:schemeClr val="accent4">
                <a:lumMod val="50000"/>
              </a:schemeClr>
            </a:solidFill>
          </a:ln>
        </p:spPr>
      </p:pic>
      <p:pic>
        <p:nvPicPr>
          <p:cNvPr id="12" name="Picture 11">
            <a:extLst>
              <a:ext uri="{FF2B5EF4-FFF2-40B4-BE49-F238E27FC236}">
                <a16:creationId xmlns:a16="http://schemas.microsoft.com/office/drawing/2014/main" id="{88F6237F-2BCD-445E-9E7D-D21CB6E3030D}"/>
              </a:ext>
            </a:extLst>
          </p:cNvPr>
          <p:cNvPicPr>
            <a:picLocks noChangeAspect="1"/>
          </p:cNvPicPr>
          <p:nvPr/>
        </p:nvPicPr>
        <p:blipFill>
          <a:blip r:embed="rId5"/>
          <a:stretch>
            <a:fillRect/>
          </a:stretch>
        </p:blipFill>
        <p:spPr>
          <a:xfrm>
            <a:off x="2491845" y="3391253"/>
            <a:ext cx="1714500" cy="1285875"/>
          </a:xfrm>
          <a:prstGeom prst="rect">
            <a:avLst/>
          </a:prstGeom>
          <a:ln>
            <a:solidFill>
              <a:schemeClr val="tx1"/>
            </a:solidFill>
          </a:ln>
        </p:spPr>
      </p:pic>
      <p:pic>
        <p:nvPicPr>
          <p:cNvPr id="16" name="Picture 15">
            <a:extLst>
              <a:ext uri="{FF2B5EF4-FFF2-40B4-BE49-F238E27FC236}">
                <a16:creationId xmlns:a16="http://schemas.microsoft.com/office/drawing/2014/main" id="{36F70886-E186-45E8-9997-349E6197C927}"/>
              </a:ext>
            </a:extLst>
          </p:cNvPr>
          <p:cNvPicPr>
            <a:picLocks noChangeAspect="1"/>
          </p:cNvPicPr>
          <p:nvPr/>
        </p:nvPicPr>
        <p:blipFill>
          <a:blip r:embed="rId6"/>
          <a:stretch>
            <a:fillRect/>
          </a:stretch>
        </p:blipFill>
        <p:spPr>
          <a:xfrm>
            <a:off x="4672936" y="3040188"/>
            <a:ext cx="1227705" cy="1636940"/>
          </a:xfrm>
          <a:prstGeom prst="rect">
            <a:avLst/>
          </a:prstGeom>
          <a:ln>
            <a:solidFill>
              <a:schemeClr val="tx1"/>
            </a:solidFill>
          </a:ln>
        </p:spPr>
      </p:pic>
    </p:spTree>
    <p:extLst>
      <p:ext uri="{BB962C8B-B14F-4D97-AF65-F5344CB8AC3E}">
        <p14:creationId xmlns:p14="http://schemas.microsoft.com/office/powerpoint/2010/main" val="45260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35C0D5-F389-421B-BC90-3CF713021C3F}"/>
              </a:ext>
            </a:extLst>
          </p:cNvPr>
          <p:cNvSpPr>
            <a:spLocks noGrp="1"/>
          </p:cNvSpPr>
          <p:nvPr>
            <p:ph type="title"/>
          </p:nvPr>
        </p:nvSpPr>
        <p:spPr>
          <a:xfrm>
            <a:off x="727744" y="2038156"/>
            <a:ext cx="5402511" cy="745629"/>
          </a:xfrm>
        </p:spPr>
        <p:txBody>
          <a:bodyPr>
            <a:normAutofit fontScale="90000"/>
          </a:bodyPr>
          <a:lstStyle/>
          <a:p>
            <a:pPr algn="ctr"/>
            <a:r>
              <a:rPr lang="en-US" b="1" dirty="0">
                <a:solidFill>
                  <a:srgbClr val="C00000"/>
                </a:solidFill>
              </a:rPr>
              <a:t>Accurate, Timely Work Zone Information (Data) Will Be Key</a:t>
            </a:r>
            <a:r>
              <a:rPr lang="en-US" dirty="0">
                <a:solidFill>
                  <a:srgbClr val="C00000"/>
                </a:solidFill>
              </a:rPr>
              <a:t>!</a:t>
            </a:r>
          </a:p>
        </p:txBody>
      </p:sp>
    </p:spTree>
    <p:extLst>
      <p:ext uri="{BB962C8B-B14F-4D97-AF65-F5344CB8AC3E}">
        <p14:creationId xmlns:p14="http://schemas.microsoft.com/office/powerpoint/2010/main" val="1362546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672</TotalTime>
  <Words>1212</Words>
  <Application>Microsoft Office PowerPoint</Application>
  <PresentationFormat>Custom</PresentationFormat>
  <Paragraphs>150</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Work Zone Traffic Management: What Does the Future Hold?</vt:lpstr>
      <vt:lpstr>Presentation Topics</vt:lpstr>
      <vt:lpstr>Connected vs. Autonomous Vehicles</vt:lpstr>
      <vt:lpstr>CAV “Information” Sources</vt:lpstr>
      <vt:lpstr>Work Zones Present Significant Challenges to CAVs</vt:lpstr>
      <vt:lpstr>Work Challenges (cont’d)</vt:lpstr>
      <vt:lpstr>Work Zones Challenges (cont’d)</vt:lpstr>
      <vt:lpstr>Work Zones Challenges (cont’d)</vt:lpstr>
      <vt:lpstr>Accurate, Timely Work Zone Information (Data) Will Be Key!</vt:lpstr>
      <vt:lpstr>The Driving Task</vt:lpstr>
      <vt:lpstr>Obstacles to Providing Needed WZ Data</vt:lpstr>
      <vt:lpstr>Connected Work Zone Technology Initiatives</vt:lpstr>
      <vt:lpstr>USDOT Work Zone Data Exchange</vt:lpstr>
      <vt:lpstr>FHWA Work Zone Data Initiative </vt:lpstr>
      <vt:lpstr>FHWA Work Zone Data Initiative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Vicky</dc:creator>
  <cp:lastModifiedBy>Ullman, Jerry</cp:lastModifiedBy>
  <cp:revision>62</cp:revision>
  <dcterms:created xsi:type="dcterms:W3CDTF">2017-11-13T17:06:57Z</dcterms:created>
  <dcterms:modified xsi:type="dcterms:W3CDTF">2019-05-28T19:06:09Z</dcterms:modified>
</cp:coreProperties>
</file>